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7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8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0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1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4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5" r:id="rId2"/>
    <p:sldMasterId id="2147483668" r:id="rId3"/>
    <p:sldMasterId id="2147483682" r:id="rId4"/>
    <p:sldMasterId id="2147483696" r:id="rId5"/>
    <p:sldMasterId id="2147483710" r:id="rId6"/>
    <p:sldMasterId id="2147483719" r:id="rId7"/>
    <p:sldMasterId id="2147483733" r:id="rId8"/>
    <p:sldMasterId id="2147483747" r:id="rId9"/>
    <p:sldMasterId id="2147483761" r:id="rId10"/>
    <p:sldMasterId id="2147483765" r:id="rId11"/>
    <p:sldMasterId id="2147483779" r:id="rId12"/>
    <p:sldMasterId id="2147483793" r:id="rId13"/>
    <p:sldMasterId id="2147483885" r:id="rId14"/>
    <p:sldMasterId id="2147483937" r:id="rId15"/>
    <p:sldMasterId id="2147483952" r:id="rId16"/>
    <p:sldMasterId id="2147483964" r:id="rId17"/>
    <p:sldMasterId id="2147483978" r:id="rId18"/>
    <p:sldMasterId id="2147483990" r:id="rId19"/>
    <p:sldMasterId id="2147484005" r:id="rId20"/>
    <p:sldMasterId id="2147484011" r:id="rId21"/>
    <p:sldMasterId id="2147484020" r:id="rId22"/>
    <p:sldMasterId id="2147484034" r:id="rId23"/>
    <p:sldMasterId id="2147484046" r:id="rId24"/>
    <p:sldMasterId id="2147484051" r:id="rId25"/>
  </p:sldMasterIdLst>
  <p:notesMasterIdLst>
    <p:notesMasterId r:id="rId62"/>
  </p:notesMasterIdLst>
  <p:handoutMasterIdLst>
    <p:handoutMasterId r:id="rId63"/>
  </p:handoutMasterIdLst>
  <p:sldIdLst>
    <p:sldId id="991" r:id="rId26"/>
    <p:sldId id="748" r:id="rId27"/>
    <p:sldId id="932" r:id="rId28"/>
    <p:sldId id="851" r:id="rId29"/>
    <p:sldId id="928" r:id="rId30"/>
    <p:sldId id="981" r:id="rId31"/>
    <p:sldId id="754" r:id="rId32"/>
    <p:sldId id="755" r:id="rId33"/>
    <p:sldId id="971" r:id="rId34"/>
    <p:sldId id="983" r:id="rId35"/>
    <p:sldId id="977" r:id="rId36"/>
    <p:sldId id="822" r:id="rId37"/>
    <p:sldId id="908" r:id="rId38"/>
    <p:sldId id="984" r:id="rId39"/>
    <p:sldId id="978" r:id="rId40"/>
    <p:sldId id="938" r:id="rId41"/>
    <p:sldId id="939" r:id="rId42"/>
    <p:sldId id="940" r:id="rId43"/>
    <p:sldId id="941" r:id="rId44"/>
    <p:sldId id="937" r:id="rId45"/>
    <p:sldId id="757" r:id="rId46"/>
    <p:sldId id="499" r:id="rId47"/>
    <p:sldId id="986" r:id="rId48"/>
    <p:sldId id="979" r:id="rId49"/>
    <p:sldId id="917" r:id="rId50"/>
    <p:sldId id="916" r:id="rId51"/>
    <p:sldId id="988" r:id="rId52"/>
    <p:sldId id="980" r:id="rId53"/>
    <p:sldId id="990" r:id="rId54"/>
    <p:sldId id="944" r:id="rId55"/>
    <p:sldId id="945" r:id="rId56"/>
    <p:sldId id="946" r:id="rId57"/>
    <p:sldId id="815" r:id="rId58"/>
    <p:sldId id="844" r:id="rId59"/>
    <p:sldId id="506" r:id="rId60"/>
    <p:sldId id="943" r:id="rId61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ymur Noori" initials="TN" lastIdx="2" clrIdx="0">
    <p:extLst>
      <p:ext uri="{19B8F6BF-5375-455C-9EA6-DF929625EA0E}">
        <p15:presenceInfo xmlns:p15="http://schemas.microsoft.com/office/powerpoint/2012/main" userId="S-1-5-21-3732144185-4277010889-2338737342-2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050"/>
    <a:srgbClr val="99FF66"/>
    <a:srgbClr val="00CC00"/>
    <a:srgbClr val="000000"/>
    <a:srgbClr val="BB0598"/>
    <a:srgbClr val="CCFF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91" autoAdjust="0"/>
    <p:restoredTop sz="87946" autoAdjust="0"/>
  </p:normalViewPr>
  <p:slideViewPr>
    <p:cSldViewPr snapToGrid="0">
      <p:cViewPr varScale="1">
        <p:scale>
          <a:sx n="73" d="100"/>
          <a:sy n="73" d="100"/>
        </p:scale>
        <p:origin x="155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61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Noori\Documents\Dublin%20Declaration%202018\Dublin%202018%20database\CoC%202018%20for%20IAS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53398155217829E-2"/>
          <c:y val="2.9863749783780265E-2"/>
          <c:w val="0.90482986323024739"/>
          <c:h val="0.8893613440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'Availability full region'!$A$4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'Availability full region'!$B$1:$G$1</c:f>
              <c:strCache>
                <c:ptCount val="6"/>
                <c:pt idx="0">
                  <c:v>No data</c:v>
                </c:pt>
                <c:pt idx="1">
                  <c:v>PLHIV</c:v>
                </c:pt>
                <c:pt idx="2">
                  <c:v>Diagnosed</c:v>
                </c:pt>
                <c:pt idx="3">
                  <c:v>On ART</c:v>
                </c:pt>
                <c:pt idx="4">
                  <c:v>Viral suppression</c:v>
                </c:pt>
                <c:pt idx="5">
                  <c:v>All stages</c:v>
                </c:pt>
              </c:strCache>
            </c:strRef>
          </c:cat>
          <c:val>
            <c:numRef>
              <c:f>'Availability full region'!$B$4:$G$4</c:f>
              <c:numCache>
                <c:formatCode>0</c:formatCode>
                <c:ptCount val="6"/>
                <c:pt idx="0" formatCode="General">
                  <c:v>11</c:v>
                </c:pt>
                <c:pt idx="1">
                  <c:v>25</c:v>
                </c:pt>
                <c:pt idx="2">
                  <c:v>37</c:v>
                </c:pt>
                <c:pt idx="3">
                  <c:v>35</c:v>
                </c:pt>
                <c:pt idx="4">
                  <c:v>26</c:v>
                </c:pt>
                <c:pt idx="5" formatCode="General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D-42FC-A085-3055C920AB33}"/>
            </c:ext>
          </c:extLst>
        </c:ser>
        <c:ser>
          <c:idx val="1"/>
          <c:order val="1"/>
          <c:tx>
            <c:strRef>
              <c:f>'Availability full region'!$A$5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59160755539647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1D-42FC-A085-3055C920AB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'Availability full region'!$B$1:$G$1</c:f>
              <c:strCache>
                <c:ptCount val="6"/>
                <c:pt idx="0">
                  <c:v>No data</c:v>
                </c:pt>
                <c:pt idx="1">
                  <c:v>PLHIV</c:v>
                </c:pt>
                <c:pt idx="2">
                  <c:v>Diagnosed</c:v>
                </c:pt>
                <c:pt idx="3">
                  <c:v>On ART</c:v>
                </c:pt>
                <c:pt idx="4">
                  <c:v>Viral suppression</c:v>
                </c:pt>
                <c:pt idx="5">
                  <c:v>All stages</c:v>
                </c:pt>
              </c:strCache>
            </c:strRef>
          </c:cat>
          <c:val>
            <c:numRef>
              <c:f>'Availability full region'!$B$5:$G$5</c:f>
              <c:numCache>
                <c:formatCode>General</c:formatCode>
                <c:ptCount val="6"/>
                <c:pt idx="0">
                  <c:v>4</c:v>
                </c:pt>
                <c:pt idx="1">
                  <c:v>37</c:v>
                </c:pt>
                <c:pt idx="2">
                  <c:v>42</c:v>
                </c:pt>
                <c:pt idx="3">
                  <c:v>41</c:v>
                </c:pt>
                <c:pt idx="4">
                  <c:v>31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1D-42FC-A085-3055C920AB33}"/>
            </c:ext>
          </c:extLst>
        </c:ser>
        <c:ser>
          <c:idx val="2"/>
          <c:order val="2"/>
          <c:tx>
            <c:strRef>
              <c:f>'Availability full region'!$A$6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'Availability full region'!$B$1:$G$1</c:f>
              <c:strCache>
                <c:ptCount val="6"/>
                <c:pt idx="0">
                  <c:v>No data</c:v>
                </c:pt>
                <c:pt idx="1">
                  <c:v>PLHIV</c:v>
                </c:pt>
                <c:pt idx="2">
                  <c:v>Diagnosed</c:v>
                </c:pt>
                <c:pt idx="3">
                  <c:v>On ART</c:v>
                </c:pt>
                <c:pt idx="4">
                  <c:v>Viral suppression</c:v>
                </c:pt>
                <c:pt idx="5">
                  <c:v>All stages</c:v>
                </c:pt>
              </c:strCache>
            </c:strRef>
          </c:cat>
          <c:val>
            <c:numRef>
              <c:f>'Availability full region'!$B$6:$G$6</c:f>
              <c:numCache>
                <c:formatCode>General</c:formatCode>
                <c:ptCount val="6"/>
                <c:pt idx="0">
                  <c:v>9</c:v>
                </c:pt>
                <c:pt idx="1">
                  <c:v>41</c:v>
                </c:pt>
                <c:pt idx="2">
                  <c:v>42</c:v>
                </c:pt>
                <c:pt idx="3">
                  <c:v>42</c:v>
                </c:pt>
                <c:pt idx="4">
                  <c:v>37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1D-42FC-A085-3055C920A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012848"/>
        <c:axId val="234935256"/>
      </c:barChart>
      <c:catAx>
        <c:axId val="23501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34935256"/>
        <c:crosses val="autoZero"/>
        <c:auto val="1"/>
        <c:lblAlgn val="ctr"/>
        <c:lblOffset val="100"/>
        <c:noMultiLvlLbl val="0"/>
      </c:catAx>
      <c:valAx>
        <c:axId val="234935256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Nr of countries reporting data</a:t>
                </a:r>
              </a:p>
            </c:rich>
          </c:tx>
          <c:layout>
            <c:manualLayout>
              <c:xMode val="edge"/>
              <c:yMode val="edge"/>
              <c:x val="6.5459028926913385E-3"/>
              <c:y val="0.257957339727862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3501284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731979459282099"/>
          <c:y val="3.1336294897194854E-2"/>
          <c:w val="0.24939997413445242"/>
          <c:h val="5.6067077622210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'Figs 2.2 a &amp; b adjusted'!$A$6</c:f>
              <c:strCache>
                <c:ptCount val="1"/>
                <c:pt idx="0">
                  <c:v>West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'Figs 2.2 a &amp; b adjusted'!$B$5:$K$5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'Figs 2.2 a &amp; b adjusted'!$B$6:$K$6</c:f>
              <c:numCache>
                <c:formatCode>General</c:formatCode>
                <c:ptCount val="10"/>
                <c:pt idx="0">
                  <c:v>8</c:v>
                </c:pt>
                <c:pt idx="1">
                  <c:v>8.1000003814697266</c:v>
                </c:pt>
                <c:pt idx="2">
                  <c:v>7.5999999046325684</c:v>
                </c:pt>
                <c:pt idx="3">
                  <c:v>7.5</c:v>
                </c:pt>
                <c:pt idx="4">
                  <c:v>7.3000001907348633</c:v>
                </c:pt>
                <c:pt idx="5">
                  <c:v>7.5</c:v>
                </c:pt>
                <c:pt idx="6" formatCode="0.0">
                  <c:v>7.3853858190624058</c:v>
                </c:pt>
                <c:pt idx="7" formatCode="0.0">
                  <c:v>7.3075114823661806</c:v>
                </c:pt>
                <c:pt idx="8" formatCode="0.0">
                  <c:v>7.1582223878861937</c:v>
                </c:pt>
                <c:pt idx="9" formatCode="0.0">
                  <c:v>6.4564769726423297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5-4893-9367-F80D2682BA3D}"/>
            </c:ext>
          </c:extLst>
        </c:ser>
        <c:ser>
          <c:idx val="1"/>
          <c:order val="1"/>
          <c:tx>
            <c:strRef>
              <c:f>'Figs 2.2 a &amp; b adjusted'!$A$7</c:f>
              <c:strCache>
                <c:ptCount val="1"/>
                <c:pt idx="0">
                  <c:v>Centre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'Figs 2.2 a &amp; b adjusted'!$B$5:$K$5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'Figs 2.2 a &amp; b adjusted'!$B$7:$K$7</c:f>
              <c:numCache>
                <c:formatCode>General</c:formatCode>
                <c:ptCount val="10"/>
                <c:pt idx="0">
                  <c:v>1.2000000476837158</c:v>
                </c:pt>
                <c:pt idx="1">
                  <c:v>1.3999999761581421</c:v>
                </c:pt>
                <c:pt idx="2">
                  <c:v>1.5</c:v>
                </c:pt>
                <c:pt idx="3">
                  <c:v>1.6000000238418579</c:v>
                </c:pt>
                <c:pt idx="4">
                  <c:v>2</c:v>
                </c:pt>
                <c:pt idx="5">
                  <c:v>2.2000000476837158</c:v>
                </c:pt>
                <c:pt idx="6" formatCode="0.0">
                  <c:v>2.4000000953674316</c:v>
                </c:pt>
                <c:pt idx="7" formatCode="0.0">
                  <c:v>2.6496887573502077</c:v>
                </c:pt>
                <c:pt idx="8" formatCode="0.0">
                  <c:v>2.8930505936866053</c:v>
                </c:pt>
                <c:pt idx="9" formatCode="0.0">
                  <c:v>2.9570338414774779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D5-4893-9367-F80D2682BA3D}"/>
            </c:ext>
          </c:extLst>
        </c:ser>
        <c:ser>
          <c:idx val="2"/>
          <c:order val="2"/>
          <c:tx>
            <c:strRef>
              <c:f>'Figs 2.2 a &amp; b adjusted'!$A$8</c:f>
              <c:strCache>
                <c:ptCount val="1"/>
                <c:pt idx="0">
                  <c:v>East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'Figs 2.2 a &amp; b adjusted'!$B$5:$K$5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'Figs 2.2 a &amp; b adjusted'!$B$8:$K$8</c:f>
              <c:numCache>
                <c:formatCode>General</c:formatCode>
                <c:ptCount val="10"/>
                <c:pt idx="0">
                  <c:v>25.700000762939453</c:v>
                </c:pt>
                <c:pt idx="1">
                  <c:v>30.399999618530273</c:v>
                </c:pt>
                <c:pt idx="2">
                  <c:v>32</c:v>
                </c:pt>
                <c:pt idx="3">
                  <c:v>32.200000762939453</c:v>
                </c:pt>
                <c:pt idx="4">
                  <c:v>34.200000762939453</c:v>
                </c:pt>
                <c:pt idx="5">
                  <c:v>37.299999237060547</c:v>
                </c:pt>
                <c:pt idx="6">
                  <c:v>41.200000762939453</c:v>
                </c:pt>
                <c:pt idx="7">
                  <c:v>44.700000762939453</c:v>
                </c:pt>
                <c:pt idx="8">
                  <c:v>47.5</c:v>
                </c:pt>
                <c:pt idx="9">
                  <c:v>50.200000762939453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D5-4893-9367-F80D2682B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021248"/>
        <c:axId val="310021640"/>
      </c:lineChart>
      <c:catAx>
        <c:axId val="3100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10021640"/>
        <c:crosses val="autoZero"/>
        <c:auto val="1"/>
        <c:lblAlgn val="ctr"/>
        <c:lblOffset val="100"/>
        <c:noMultiLvlLbl val="0"/>
      </c:catAx>
      <c:valAx>
        <c:axId val="310021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200" b="0">
                    <a:latin typeface="Calibri" panose="020F0502020204030204" pitchFamily="34" charset="0"/>
                    <a:cs typeface="Calibri" panose="020F0502020204030204" pitchFamily="34" charset="0"/>
                  </a:rPr>
                  <a:t>New diagnoses per 100 000 population</a:t>
                </a:r>
              </a:p>
            </c:rich>
          </c:tx>
          <c:layout>
            <c:manualLayout>
              <c:xMode val="edge"/>
              <c:yMode val="edge"/>
              <c:x val="6.1728395061728392E-3"/>
              <c:y val="0.2630917053801435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100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918397789777845"/>
          <c:y val="3.8276462145784493E-2"/>
          <c:w val="0.18804674903470908"/>
          <c:h val="0.2866515208413829"/>
        </c:manualLayout>
      </c:layout>
      <c:overlay val="0"/>
      <c:txPr>
        <a:bodyPr/>
        <a:lstStyle/>
        <a:p>
          <a:pPr>
            <a:defRPr sz="16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'90-90-90 WCE'!$C$4:$C$5</c:f>
              <c:strCache>
                <c:ptCount val="2"/>
                <c:pt idx="1">
                  <c:v>Full region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WCE'!$C$6:$C$9</c:f>
              <c:numCache>
                <c:formatCode>0%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0.5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9-4BFF-9108-D9A90A410E1B}"/>
            </c:ext>
          </c:extLst>
        </c:ser>
        <c:ser>
          <c:idx val="1"/>
          <c:order val="1"/>
          <c:tx>
            <c:strRef>
              <c:f>'90-90-90 WCE'!$D$4:$D$5</c:f>
              <c:strCache>
                <c:ptCount val="2"/>
                <c:pt idx="1">
                  <c:v>West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WCE'!$D$6:$D$9</c:f>
              <c:numCache>
                <c:formatCode>0%</c:formatCode>
                <c:ptCount val="4"/>
                <c:pt idx="0">
                  <c:v>1</c:v>
                </c:pt>
                <c:pt idx="1">
                  <c:v>0.86</c:v>
                </c:pt>
                <c:pt idx="2">
                  <c:v>0.78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9-4BFF-9108-D9A90A410E1B}"/>
            </c:ext>
          </c:extLst>
        </c:ser>
        <c:ser>
          <c:idx val="2"/>
          <c:order val="2"/>
          <c:tx>
            <c:strRef>
              <c:f>'90-90-90 WCE'!$E$4:$E$5</c:f>
              <c:strCache>
                <c:ptCount val="2"/>
                <c:pt idx="1">
                  <c:v>Centre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WCE'!$E$6:$E$9</c:f>
              <c:numCache>
                <c:formatCode>0%</c:formatCode>
                <c:ptCount val="4"/>
                <c:pt idx="0">
                  <c:v>1</c:v>
                </c:pt>
                <c:pt idx="1">
                  <c:v>0.83</c:v>
                </c:pt>
                <c:pt idx="2">
                  <c:v>0.61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9-4BFF-9108-D9A90A410E1B}"/>
            </c:ext>
          </c:extLst>
        </c:ser>
        <c:ser>
          <c:idx val="3"/>
          <c:order val="3"/>
          <c:tx>
            <c:strRef>
              <c:f>'90-90-90 WCE'!$F$4:$F$5</c:f>
              <c:strCache>
                <c:ptCount val="2"/>
                <c:pt idx="1">
                  <c:v>East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WCE'!$F$6:$F$9</c:f>
              <c:numCache>
                <c:formatCode>0%</c:formatCode>
                <c:ptCount val="4"/>
                <c:pt idx="0">
                  <c:v>1</c:v>
                </c:pt>
                <c:pt idx="1">
                  <c:v>0.76</c:v>
                </c:pt>
                <c:pt idx="2">
                  <c:v>0.34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A9-4BFF-9108-D9A90A410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6"/>
        <c:overlap val="-21"/>
        <c:axId val="459881272"/>
        <c:axId val="459875040"/>
      </c:barChart>
      <c:catAx>
        <c:axId val="45988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9875040"/>
        <c:crosses val="autoZero"/>
        <c:auto val="1"/>
        <c:lblAlgn val="ctr"/>
        <c:lblOffset val="100"/>
        <c:noMultiLvlLbl val="0"/>
      </c:catAx>
      <c:valAx>
        <c:axId val="4598750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98812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'90-90-90 WCE'!$C$4:$C$5</c:f>
              <c:strCache>
                <c:ptCount val="2"/>
                <c:pt idx="1">
                  <c:v>Full region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WCE'!$C$6:$C$9</c:f>
              <c:numCache>
                <c:formatCode>0%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0.5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9-4BFF-9108-D9A90A410E1B}"/>
            </c:ext>
          </c:extLst>
        </c:ser>
        <c:ser>
          <c:idx val="1"/>
          <c:order val="1"/>
          <c:tx>
            <c:strRef>
              <c:f>'90-90-90 WCE'!$D$4:$D$5</c:f>
              <c:strCache>
                <c:ptCount val="2"/>
                <c:pt idx="1">
                  <c:v>West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WCE'!$D$6:$D$9</c:f>
              <c:numCache>
                <c:formatCode>0%</c:formatCode>
                <c:ptCount val="4"/>
                <c:pt idx="0">
                  <c:v>1</c:v>
                </c:pt>
                <c:pt idx="1">
                  <c:v>0.86</c:v>
                </c:pt>
                <c:pt idx="2">
                  <c:v>0.78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9-4BFF-9108-D9A90A410E1B}"/>
            </c:ext>
          </c:extLst>
        </c:ser>
        <c:ser>
          <c:idx val="2"/>
          <c:order val="2"/>
          <c:tx>
            <c:strRef>
              <c:f>'90-90-90 WCE'!$E$4:$E$5</c:f>
              <c:strCache>
                <c:ptCount val="2"/>
                <c:pt idx="1">
                  <c:v>Centre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WCE'!$E$6:$E$9</c:f>
              <c:numCache>
                <c:formatCode>0%</c:formatCode>
                <c:ptCount val="4"/>
                <c:pt idx="0">
                  <c:v>1</c:v>
                </c:pt>
                <c:pt idx="1">
                  <c:v>0.83</c:v>
                </c:pt>
                <c:pt idx="2">
                  <c:v>0.61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9-4BFF-9108-D9A90A410E1B}"/>
            </c:ext>
          </c:extLst>
        </c:ser>
        <c:ser>
          <c:idx val="3"/>
          <c:order val="3"/>
          <c:tx>
            <c:strRef>
              <c:f>'90-90-90 WCE'!$F$4:$F$5</c:f>
              <c:strCache>
                <c:ptCount val="2"/>
                <c:pt idx="1">
                  <c:v>East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WCE'!$F$6:$F$9</c:f>
              <c:numCache>
                <c:formatCode>0%</c:formatCode>
                <c:ptCount val="4"/>
                <c:pt idx="0">
                  <c:v>1</c:v>
                </c:pt>
                <c:pt idx="1">
                  <c:v>0.76</c:v>
                </c:pt>
                <c:pt idx="2">
                  <c:v>0.34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A9-4BFF-9108-D9A90A410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6"/>
        <c:overlap val="-21"/>
        <c:axId val="459881272"/>
        <c:axId val="459875040"/>
      </c:barChart>
      <c:catAx>
        <c:axId val="45988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9875040"/>
        <c:crosses val="autoZero"/>
        <c:auto val="1"/>
        <c:lblAlgn val="ctr"/>
        <c:lblOffset val="100"/>
        <c:noMultiLvlLbl val="0"/>
      </c:catAx>
      <c:valAx>
        <c:axId val="4598750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9881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'90-90-90 WCE'!$C$4:$C$5</c:f>
              <c:strCache>
                <c:ptCount val="2"/>
                <c:pt idx="1">
                  <c:v>Full region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WCE'!$C$6:$C$9</c:f>
              <c:numCache>
                <c:formatCode>0%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0.5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9-4BFF-9108-D9A90A410E1B}"/>
            </c:ext>
          </c:extLst>
        </c:ser>
        <c:ser>
          <c:idx val="1"/>
          <c:order val="1"/>
          <c:tx>
            <c:strRef>
              <c:f>'90-90-90 WCE'!$D$4:$D$5</c:f>
              <c:strCache>
                <c:ptCount val="2"/>
                <c:pt idx="1">
                  <c:v>West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WCE'!$D$6:$D$9</c:f>
              <c:numCache>
                <c:formatCode>0%</c:formatCode>
                <c:ptCount val="4"/>
                <c:pt idx="0">
                  <c:v>1</c:v>
                </c:pt>
                <c:pt idx="1">
                  <c:v>0.86</c:v>
                </c:pt>
                <c:pt idx="2">
                  <c:v>0.78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9-4BFF-9108-D9A90A410E1B}"/>
            </c:ext>
          </c:extLst>
        </c:ser>
        <c:ser>
          <c:idx val="2"/>
          <c:order val="2"/>
          <c:tx>
            <c:strRef>
              <c:f>'90-90-90 WCE'!$E$4:$E$5</c:f>
              <c:strCache>
                <c:ptCount val="2"/>
                <c:pt idx="1">
                  <c:v>Centre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WCE'!$E$6:$E$9</c:f>
              <c:numCache>
                <c:formatCode>0%</c:formatCode>
                <c:ptCount val="4"/>
                <c:pt idx="0">
                  <c:v>1</c:v>
                </c:pt>
                <c:pt idx="1">
                  <c:v>0.83</c:v>
                </c:pt>
                <c:pt idx="2">
                  <c:v>0.61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9-4BFF-9108-D9A90A410E1B}"/>
            </c:ext>
          </c:extLst>
        </c:ser>
        <c:ser>
          <c:idx val="3"/>
          <c:order val="3"/>
          <c:tx>
            <c:strRef>
              <c:f>'90-90-90 WCE'!$F$4:$F$5</c:f>
              <c:strCache>
                <c:ptCount val="2"/>
                <c:pt idx="1">
                  <c:v>East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WCE'!$F$6:$F$9</c:f>
              <c:numCache>
                <c:formatCode>0%</c:formatCode>
                <c:ptCount val="4"/>
                <c:pt idx="0">
                  <c:v>1</c:v>
                </c:pt>
                <c:pt idx="1">
                  <c:v>0.76</c:v>
                </c:pt>
                <c:pt idx="2">
                  <c:v>0.34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A9-4BFF-9108-D9A90A410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6"/>
        <c:overlap val="-21"/>
        <c:axId val="459881272"/>
        <c:axId val="459875040"/>
      </c:barChart>
      <c:catAx>
        <c:axId val="45988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9875040"/>
        <c:crosses val="autoZero"/>
        <c:auto val="1"/>
        <c:lblAlgn val="ctr"/>
        <c:lblOffset val="100"/>
        <c:noMultiLvlLbl val="0"/>
      </c:catAx>
      <c:valAx>
        <c:axId val="4598750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9881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'90-90-90 WCE'!$C$4:$C$5</c:f>
              <c:strCache>
                <c:ptCount val="2"/>
                <c:pt idx="1">
                  <c:v>Full region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WCE'!$C$6:$C$9</c:f>
              <c:numCache>
                <c:formatCode>0%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0.5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9-4BFF-9108-D9A90A410E1B}"/>
            </c:ext>
          </c:extLst>
        </c:ser>
        <c:ser>
          <c:idx val="1"/>
          <c:order val="1"/>
          <c:tx>
            <c:strRef>
              <c:f>'90-90-90 WCE'!$D$4:$D$5</c:f>
              <c:strCache>
                <c:ptCount val="2"/>
                <c:pt idx="1">
                  <c:v>West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WCE'!$D$6:$D$9</c:f>
              <c:numCache>
                <c:formatCode>0%</c:formatCode>
                <c:ptCount val="4"/>
                <c:pt idx="0">
                  <c:v>1</c:v>
                </c:pt>
                <c:pt idx="1">
                  <c:v>0.86</c:v>
                </c:pt>
                <c:pt idx="2">
                  <c:v>0.78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9-4BFF-9108-D9A90A410E1B}"/>
            </c:ext>
          </c:extLst>
        </c:ser>
        <c:ser>
          <c:idx val="2"/>
          <c:order val="2"/>
          <c:tx>
            <c:strRef>
              <c:f>'90-90-90 WCE'!$E$4:$E$5</c:f>
              <c:strCache>
                <c:ptCount val="2"/>
                <c:pt idx="1">
                  <c:v>Centre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WCE'!$E$6:$E$9</c:f>
              <c:numCache>
                <c:formatCode>0%</c:formatCode>
                <c:ptCount val="4"/>
                <c:pt idx="0">
                  <c:v>1</c:v>
                </c:pt>
                <c:pt idx="1">
                  <c:v>0.83</c:v>
                </c:pt>
                <c:pt idx="2">
                  <c:v>0.61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9-4BFF-9108-D9A90A410E1B}"/>
            </c:ext>
          </c:extLst>
        </c:ser>
        <c:ser>
          <c:idx val="3"/>
          <c:order val="3"/>
          <c:tx>
            <c:strRef>
              <c:f>'90-90-90 WCE'!$F$4:$F$5</c:f>
              <c:strCache>
                <c:ptCount val="2"/>
                <c:pt idx="1">
                  <c:v>East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WCE'!$F$6:$F$9</c:f>
              <c:numCache>
                <c:formatCode>0%</c:formatCode>
                <c:ptCount val="4"/>
                <c:pt idx="0">
                  <c:v>1</c:v>
                </c:pt>
                <c:pt idx="1">
                  <c:v>0.76</c:v>
                </c:pt>
                <c:pt idx="2">
                  <c:v>0.34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A9-4BFF-9108-D9A90A410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6"/>
        <c:overlap val="-21"/>
        <c:axId val="459881272"/>
        <c:axId val="459875040"/>
      </c:barChart>
      <c:catAx>
        <c:axId val="45988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9875040"/>
        <c:crosses val="autoZero"/>
        <c:auto val="1"/>
        <c:lblAlgn val="ctr"/>
        <c:lblOffset val="100"/>
        <c:noMultiLvlLbl val="0"/>
      </c:catAx>
      <c:valAx>
        <c:axId val="4598750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9881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564843231674155E-2"/>
          <c:y val="3.4837688044338878E-2"/>
          <c:w val="0.92695402625347967"/>
          <c:h val="0.758693038746161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94-496A-9D18-5C49B263F2E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94-496A-9D18-5C49B263F2E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94-496A-9D18-5C49B263F2E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94-496A-9D18-5C49B263F2E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94-496A-9D18-5C49B263F2E9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94-496A-9D18-5C49B263F2E9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94-496A-9D18-5C49B263F2E9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C94-496A-9D18-5C49B263F2E9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C94-496A-9D18-5C49B263F2E9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C94-496A-9D18-5C49B263F2E9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C94-496A-9D18-5C49B263F2E9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C94-496A-9D18-5C49B263F2E9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C94-496A-9D18-5C49B263F2E9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C94-496A-9D18-5C49B263F2E9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C94-496A-9D18-5C49B263F2E9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C94-496A-9D18-5C49B263F2E9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C94-496A-9D18-5C49B263F2E9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C94-496A-9D18-5C49B263F2E9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C94-496A-9D18-5C49B263F2E9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3C94-496A-9D18-5C49B263F2E9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3C94-496A-9D18-5C49B263F2E9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3C94-496A-9D18-5C49B263F2E9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3C94-496A-9D18-5C49B263F2E9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3C94-496A-9D18-5C49B263F2E9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3C94-496A-9D18-5C49B263F2E9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3C94-496A-9D18-5C49B263F2E9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3C94-496A-9D18-5C49B263F2E9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3C94-496A-9D18-5C49B263F2E9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3C94-496A-9D18-5C49B263F2E9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3C94-496A-9D18-5C49B263F2E9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3C94-496A-9D18-5C49B263F2E9}"/>
              </c:ext>
            </c:extLst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3C94-496A-9D18-5C49B263F2E9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3C94-496A-9D18-5C49B263F2E9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3C94-496A-9D18-5C49B263F2E9}"/>
              </c:ext>
            </c:extLst>
          </c:dPt>
          <c:dPt>
            <c:idx val="3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3C94-496A-9D18-5C49B263F2E9}"/>
              </c:ext>
            </c:extLst>
          </c:dPt>
          <c:dPt>
            <c:idx val="3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3C94-496A-9D18-5C49B263F2E9}"/>
              </c:ext>
            </c:extLst>
          </c:dPt>
          <c:dPt>
            <c:idx val="3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3C94-496A-9D18-5C49B263F2E9}"/>
              </c:ext>
            </c:extLst>
          </c:dPt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3C94-496A-9D18-5C49B263F2E9}"/>
              </c:ext>
            </c:extLst>
          </c:dPt>
          <c:dPt>
            <c:idx val="3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3C94-496A-9D18-5C49B263F2E9}"/>
              </c:ext>
            </c:extLst>
          </c:dPt>
          <c:cat>
            <c:strRef>
              <c:f>'1st 90 full region'!$C$4:$C$42</c:f>
              <c:strCache>
                <c:ptCount val="39"/>
                <c:pt idx="0">
                  <c:v>Lithuania</c:v>
                </c:pt>
                <c:pt idx="1">
                  <c:v>Israel</c:v>
                </c:pt>
                <c:pt idx="2">
                  <c:v>Denmark</c:v>
                </c:pt>
                <c:pt idx="3">
                  <c:v>Portugal</c:v>
                </c:pt>
                <c:pt idx="4">
                  <c:v>Serbia</c:v>
                </c:pt>
                <c:pt idx="5">
                  <c:v>Switzerland</c:v>
                </c:pt>
                <c:pt idx="6">
                  <c:v>Sweden</c:v>
                </c:pt>
                <c:pt idx="7">
                  <c:v>Austria</c:v>
                </c:pt>
                <c:pt idx="8">
                  <c:v>Greece</c:v>
                </c:pt>
                <c:pt idx="9">
                  <c:v>Netherlands</c:v>
                </c:pt>
                <c:pt idx="10">
                  <c:v>Romania</c:v>
                </c:pt>
                <c:pt idx="11">
                  <c:v>United Kingdom</c:v>
                </c:pt>
                <c:pt idx="12">
                  <c:v>Italy</c:v>
                </c:pt>
                <c:pt idx="13">
                  <c:v>Finland</c:v>
                </c:pt>
                <c:pt idx="14">
                  <c:v>Ireland</c:v>
                </c:pt>
                <c:pt idx="15">
                  <c:v>Germany</c:v>
                </c:pt>
                <c:pt idx="16">
                  <c:v>Luxembourg</c:v>
                </c:pt>
                <c:pt idx="17">
                  <c:v>France</c:v>
                </c:pt>
                <c:pt idx="18">
                  <c:v>Bulgaria</c:v>
                </c:pt>
                <c:pt idx="19">
                  <c:v>Belgium</c:v>
                </c:pt>
                <c:pt idx="20">
                  <c:v>Spain</c:v>
                </c:pt>
                <c:pt idx="21">
                  <c:v>Russia</c:v>
                </c:pt>
                <c:pt idx="22">
                  <c:v>Kazakhstan</c:v>
                </c:pt>
                <c:pt idx="23">
                  <c:v>Moldova</c:v>
                </c:pt>
                <c:pt idx="24">
                  <c:v>Czech Republic</c:v>
                </c:pt>
                <c:pt idx="25">
                  <c:v>Slovakia</c:v>
                </c:pt>
                <c:pt idx="26">
                  <c:v>Malta</c:v>
                </c:pt>
                <c:pt idx="27">
                  <c:v>Belarus</c:v>
                </c:pt>
                <c:pt idx="28">
                  <c:v>Azerbaijan</c:v>
                </c:pt>
                <c:pt idx="29">
                  <c:v>Croatia</c:v>
                </c:pt>
                <c:pt idx="30">
                  <c:v>Albania</c:v>
                </c:pt>
                <c:pt idx="31">
                  <c:v>Kyrgyzstan</c:v>
                </c:pt>
                <c:pt idx="32">
                  <c:v>Slovenia</c:v>
                </c:pt>
                <c:pt idx="33">
                  <c:v>Armenia</c:v>
                </c:pt>
                <c:pt idx="34">
                  <c:v>Macedonia (TFYR)</c:v>
                </c:pt>
                <c:pt idx="35">
                  <c:v>Ukraine</c:v>
                </c:pt>
                <c:pt idx="36">
                  <c:v>Tajikistan</c:v>
                </c:pt>
                <c:pt idx="37">
                  <c:v>Georgia</c:v>
                </c:pt>
                <c:pt idx="38">
                  <c:v>Montenegro</c:v>
                </c:pt>
              </c:strCache>
            </c:strRef>
          </c:cat>
          <c:val>
            <c:numRef>
              <c:f>'1st 90 full region'!$F$4:$F$42</c:f>
              <c:numCache>
                <c:formatCode>0%</c:formatCode>
                <c:ptCount val="39"/>
                <c:pt idx="0">
                  <c:v>0.94204998189061939</c:v>
                </c:pt>
                <c:pt idx="1">
                  <c:v>0.92648339345689767</c:v>
                </c:pt>
                <c:pt idx="2">
                  <c:v>0.91666666666666663</c:v>
                </c:pt>
                <c:pt idx="3">
                  <c:v>0.91657896763263946</c:v>
                </c:pt>
                <c:pt idx="4">
                  <c:v>0.90407407407407403</c:v>
                </c:pt>
                <c:pt idx="5">
                  <c:v>0.90361445783132532</c:v>
                </c:pt>
                <c:pt idx="6">
                  <c:v>0.90012019230769236</c:v>
                </c:pt>
                <c:pt idx="7">
                  <c:v>0.89353932584269657</c:v>
                </c:pt>
                <c:pt idx="8">
                  <c:v>0.88778372864065291</c:v>
                </c:pt>
                <c:pt idx="9">
                  <c:v>0.88489082969432309</c:v>
                </c:pt>
                <c:pt idx="10">
                  <c:v>0.88288235294117645</c:v>
                </c:pt>
                <c:pt idx="11">
                  <c:v>0.88279270633397311</c:v>
                </c:pt>
                <c:pt idx="12">
                  <c:v>0.88</c:v>
                </c:pt>
                <c:pt idx="13">
                  <c:v>0.87654639175257731</c:v>
                </c:pt>
                <c:pt idx="14">
                  <c:v>0.87106176266481605</c:v>
                </c:pt>
                <c:pt idx="15">
                  <c:v>0.85633484162895923</c:v>
                </c:pt>
                <c:pt idx="16">
                  <c:v>0.85013876040703051</c:v>
                </c:pt>
                <c:pt idx="17">
                  <c:v>0.84546615581098339</c:v>
                </c:pt>
                <c:pt idx="18">
                  <c:v>0.84206848357791753</c:v>
                </c:pt>
                <c:pt idx="19">
                  <c:v>0.83281799765433417</c:v>
                </c:pt>
                <c:pt idx="20">
                  <c:v>0.82191780821917804</c:v>
                </c:pt>
                <c:pt idx="21">
                  <c:v>0.81001777621992443</c:v>
                </c:pt>
                <c:pt idx="22">
                  <c:v>0.80157692307692308</c:v>
                </c:pt>
                <c:pt idx="23">
                  <c:v>0.78555379328575203</c:v>
                </c:pt>
                <c:pt idx="24">
                  <c:v>0.78421052631578947</c:v>
                </c:pt>
                <c:pt idx="25">
                  <c:v>0.75979899497487435</c:v>
                </c:pt>
                <c:pt idx="26">
                  <c:v>0.7407407407407407</c:v>
                </c:pt>
                <c:pt idx="27">
                  <c:v>0.73625574272588057</c:v>
                </c:pt>
                <c:pt idx="28">
                  <c:v>0.7073597400974635</c:v>
                </c:pt>
                <c:pt idx="29">
                  <c:v>0.70254403131115462</c:v>
                </c:pt>
                <c:pt idx="30">
                  <c:v>0.68538461538461537</c:v>
                </c:pt>
                <c:pt idx="31">
                  <c:v>0.68294117647058827</c:v>
                </c:pt>
                <c:pt idx="32">
                  <c:v>0.67882472137791283</c:v>
                </c:pt>
                <c:pt idx="33">
                  <c:v>0.66617647058823526</c:v>
                </c:pt>
                <c:pt idx="34">
                  <c:v>0.64229765013054829</c:v>
                </c:pt>
                <c:pt idx="35">
                  <c:v>0.5589262295081967</c:v>
                </c:pt>
                <c:pt idx="36">
                  <c:v>0.50106666666666666</c:v>
                </c:pt>
                <c:pt idx="37">
                  <c:v>0.48476190476190478</c:v>
                </c:pt>
                <c:pt idx="38">
                  <c:v>0.459954233409611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3C94-496A-9D18-5C49B263F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27"/>
        <c:axId val="640137984"/>
        <c:axId val="640138640"/>
      </c:barChart>
      <c:catAx>
        <c:axId val="64013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40138640"/>
        <c:crosses val="autoZero"/>
        <c:auto val="1"/>
        <c:lblAlgn val="ctr"/>
        <c:lblOffset val="100"/>
        <c:noMultiLvlLbl val="0"/>
      </c:catAx>
      <c:valAx>
        <c:axId val="64013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4013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974116987698819E-2"/>
          <c:y val="2.8183073046690894E-2"/>
          <c:w val="0.92272678810045161"/>
          <c:h val="0.755889079393988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7F-4D71-AB7A-9DD491655AF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7F-4D71-AB7A-9DD491655AF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7F-4D71-AB7A-9DD491655AF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7F-4D71-AB7A-9DD491655AF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7F-4D71-AB7A-9DD491655AF9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7F-4D71-AB7A-9DD491655AF9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67F-4D71-AB7A-9DD491655AF9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67F-4D71-AB7A-9DD491655AF9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67F-4D71-AB7A-9DD491655AF9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67F-4D71-AB7A-9DD491655AF9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67F-4D71-AB7A-9DD491655AF9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67F-4D71-AB7A-9DD491655AF9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67F-4D71-AB7A-9DD491655AF9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67F-4D71-AB7A-9DD491655AF9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67F-4D71-AB7A-9DD491655AF9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67F-4D71-AB7A-9DD491655AF9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67F-4D71-AB7A-9DD491655AF9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67F-4D71-AB7A-9DD491655AF9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67F-4D71-AB7A-9DD491655AF9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267F-4D71-AB7A-9DD491655AF9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267F-4D71-AB7A-9DD491655AF9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267F-4D71-AB7A-9DD491655AF9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267F-4D71-AB7A-9DD491655AF9}"/>
              </c:ext>
            </c:extLst>
          </c:dPt>
          <c:dPt>
            <c:idx val="2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267F-4D71-AB7A-9DD491655AF9}"/>
              </c:ext>
            </c:extLst>
          </c:dPt>
          <c:dPt>
            <c:idx val="2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267F-4D71-AB7A-9DD491655AF9}"/>
              </c:ext>
            </c:extLst>
          </c:dPt>
          <c:dPt>
            <c:idx val="2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267F-4D71-AB7A-9DD491655AF9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267F-4D71-AB7A-9DD491655AF9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267F-4D71-AB7A-9DD491655AF9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267F-4D71-AB7A-9DD491655AF9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267F-4D71-AB7A-9DD491655AF9}"/>
              </c:ext>
            </c:extLst>
          </c:dPt>
          <c:dPt>
            <c:idx val="3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267F-4D71-AB7A-9DD491655AF9}"/>
              </c:ext>
            </c:extLst>
          </c:dPt>
          <c:dPt>
            <c:idx val="3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267F-4D71-AB7A-9DD491655AF9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267F-4D71-AB7A-9DD491655AF9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267F-4D71-AB7A-9DD491655AF9}"/>
              </c:ext>
            </c:extLst>
          </c:dPt>
          <c:dPt>
            <c:idx val="3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267F-4D71-AB7A-9DD491655AF9}"/>
              </c:ext>
            </c:extLst>
          </c:dPt>
          <c:dPt>
            <c:idx val="3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267F-4D71-AB7A-9DD491655AF9}"/>
              </c:ext>
            </c:extLst>
          </c:dPt>
          <c:dPt>
            <c:idx val="3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267F-4D71-AB7A-9DD491655AF9}"/>
              </c:ext>
            </c:extLst>
          </c:dPt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267F-4D71-AB7A-9DD491655AF9}"/>
              </c:ext>
            </c:extLst>
          </c:dPt>
          <c:dPt>
            <c:idx val="3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267F-4D71-AB7A-9DD491655AF9}"/>
              </c:ext>
            </c:extLst>
          </c:dPt>
          <c:dPt>
            <c:idx val="3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267F-4D71-AB7A-9DD491655AF9}"/>
              </c:ext>
            </c:extLst>
          </c:dPt>
          <c:cat>
            <c:strRef>
              <c:f>'2nd 90 full region'!$C$4:$C$43</c:f>
              <c:strCache>
                <c:ptCount val="40"/>
                <c:pt idx="0">
                  <c:v>Malta</c:v>
                </c:pt>
                <c:pt idx="1">
                  <c:v>Spain</c:v>
                </c:pt>
                <c:pt idx="2">
                  <c:v>Sweden</c:v>
                </c:pt>
                <c:pt idx="3">
                  <c:v>Denmark</c:v>
                </c:pt>
                <c:pt idx="4">
                  <c:v>Switzerland</c:v>
                </c:pt>
                <c:pt idx="5">
                  <c:v>United Kingdom</c:v>
                </c:pt>
                <c:pt idx="6">
                  <c:v>Uzbekistan</c:v>
                </c:pt>
                <c:pt idx="7">
                  <c:v>Netherlands</c:v>
                </c:pt>
                <c:pt idx="8">
                  <c:v>France</c:v>
                </c:pt>
                <c:pt idx="9">
                  <c:v>Luxembourg</c:v>
                </c:pt>
                <c:pt idx="10">
                  <c:v>Belgium</c:v>
                </c:pt>
                <c:pt idx="11">
                  <c:v>Italy</c:v>
                </c:pt>
                <c:pt idx="12">
                  <c:v>Portugal</c:v>
                </c:pt>
                <c:pt idx="13">
                  <c:v>Germany</c:v>
                </c:pt>
                <c:pt idx="14">
                  <c:v>Croatia</c:v>
                </c:pt>
                <c:pt idx="15">
                  <c:v>Austria</c:v>
                </c:pt>
                <c:pt idx="16">
                  <c:v>Ireland</c:v>
                </c:pt>
                <c:pt idx="17">
                  <c:v>Georgia</c:v>
                </c:pt>
                <c:pt idx="18">
                  <c:v>Macedonia (TFYR)</c:v>
                </c:pt>
                <c:pt idx="19">
                  <c:v>Slovenia</c:v>
                </c:pt>
                <c:pt idx="20">
                  <c:v>Romania</c:v>
                </c:pt>
                <c:pt idx="21">
                  <c:v>Azerbaijan</c:v>
                </c:pt>
                <c:pt idx="22">
                  <c:v>Ukraine</c:v>
                </c:pt>
                <c:pt idx="23">
                  <c:v>Slovakia</c:v>
                </c:pt>
                <c:pt idx="24">
                  <c:v>Czech Republic</c:v>
                </c:pt>
                <c:pt idx="25">
                  <c:v>Serbia</c:v>
                </c:pt>
                <c:pt idx="26">
                  <c:v>Montenegro</c:v>
                </c:pt>
                <c:pt idx="27">
                  <c:v>Greece</c:v>
                </c:pt>
                <c:pt idx="28">
                  <c:v>Israel</c:v>
                </c:pt>
                <c:pt idx="29">
                  <c:v>Armenia</c:v>
                </c:pt>
                <c:pt idx="30">
                  <c:v>Tajikistan</c:v>
                </c:pt>
                <c:pt idx="31">
                  <c:v>Albania</c:v>
                </c:pt>
                <c:pt idx="32">
                  <c:v>Belarus</c:v>
                </c:pt>
                <c:pt idx="33">
                  <c:v>Finland</c:v>
                </c:pt>
                <c:pt idx="34">
                  <c:v>Kyrgyzstan</c:v>
                </c:pt>
                <c:pt idx="35">
                  <c:v>Kazakhstan</c:v>
                </c:pt>
                <c:pt idx="36">
                  <c:v>Bulgaria</c:v>
                </c:pt>
                <c:pt idx="37">
                  <c:v>Moldova</c:v>
                </c:pt>
                <c:pt idx="38">
                  <c:v>Russia</c:v>
                </c:pt>
                <c:pt idx="39">
                  <c:v>Lithuania</c:v>
                </c:pt>
              </c:strCache>
            </c:strRef>
          </c:cat>
          <c:val>
            <c:numRef>
              <c:f>'2nd 90 full region'!$F$4:$F$43</c:f>
              <c:numCache>
                <c:formatCode>0%</c:formatCode>
                <c:ptCount val="40"/>
                <c:pt idx="0">
                  <c:v>1</c:v>
                </c:pt>
                <c:pt idx="1">
                  <c:v>0.97006666666666663</c:v>
                </c:pt>
                <c:pt idx="2">
                  <c:v>0.96955534784350383</c:v>
                </c:pt>
                <c:pt idx="3">
                  <c:v>0.96363636363636362</c:v>
                </c:pt>
                <c:pt idx="4">
                  <c:v>0.96</c:v>
                </c:pt>
                <c:pt idx="5">
                  <c:v>0.95762444693271875</c:v>
                </c:pt>
                <c:pt idx="6">
                  <c:v>0.94930724583411341</c:v>
                </c:pt>
                <c:pt idx="7">
                  <c:v>0.91783458349782865</c:v>
                </c:pt>
                <c:pt idx="8">
                  <c:v>0.91163141993957708</c:v>
                </c:pt>
                <c:pt idx="9">
                  <c:v>0.88356909684439611</c:v>
                </c:pt>
                <c:pt idx="10">
                  <c:v>0.88100115222122644</c:v>
                </c:pt>
                <c:pt idx="11">
                  <c:v>0.87412587412587417</c:v>
                </c:pt>
                <c:pt idx="12">
                  <c:v>0.86812848301548629</c:v>
                </c:pt>
                <c:pt idx="13">
                  <c:v>0.85733157199471599</c:v>
                </c:pt>
                <c:pt idx="14">
                  <c:v>0.85329619312906224</c:v>
                </c:pt>
                <c:pt idx="15">
                  <c:v>0.83432882741276326</c:v>
                </c:pt>
                <c:pt idx="16">
                  <c:v>0.83285532186105804</c:v>
                </c:pt>
                <c:pt idx="17">
                  <c:v>0.81414538310412576</c:v>
                </c:pt>
                <c:pt idx="18">
                  <c:v>0.80487804878048785</c:v>
                </c:pt>
                <c:pt idx="19">
                  <c:v>0.79552238805970155</c:v>
                </c:pt>
                <c:pt idx="20">
                  <c:v>0.77087081084682518</c:v>
                </c:pt>
                <c:pt idx="21">
                  <c:v>0.74315491962550784</c:v>
                </c:pt>
                <c:pt idx="22">
                  <c:v>0.72032879203390576</c:v>
                </c:pt>
                <c:pt idx="23">
                  <c:v>0.7142857142857143</c:v>
                </c:pt>
                <c:pt idx="24">
                  <c:v>0.71061981839715749</c:v>
                </c:pt>
                <c:pt idx="25">
                  <c:v>0.70626792298238428</c:v>
                </c:pt>
                <c:pt idx="26">
                  <c:v>0.69651741293532343</c:v>
                </c:pt>
                <c:pt idx="27">
                  <c:v>0.69096523987359959</c:v>
                </c:pt>
                <c:pt idx="28">
                  <c:v>0.6830021482277121</c:v>
                </c:pt>
                <c:pt idx="29">
                  <c:v>0.67549668874172186</c:v>
                </c:pt>
                <c:pt idx="30">
                  <c:v>0.65753060138371477</c:v>
                </c:pt>
                <c:pt idx="31">
                  <c:v>0.63748597081930414</c:v>
                </c:pt>
                <c:pt idx="32">
                  <c:v>0.58457698507617906</c:v>
                </c:pt>
                <c:pt idx="33">
                  <c:v>0.57630108791531898</c:v>
                </c:pt>
                <c:pt idx="34">
                  <c:v>0.5576227390180879</c:v>
                </c:pt>
                <c:pt idx="35">
                  <c:v>0.55093325656158532</c:v>
                </c:pt>
                <c:pt idx="36">
                  <c:v>0.49709543568464731</c:v>
                </c:pt>
                <c:pt idx="37">
                  <c:v>0.43425590981744761</c:v>
                </c:pt>
                <c:pt idx="38">
                  <c:v>0.39515814955806156</c:v>
                </c:pt>
                <c:pt idx="39">
                  <c:v>0.29988465974625145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0-267F-4D71-AB7A-9DD491655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27"/>
        <c:axId val="649976864"/>
        <c:axId val="649975880"/>
      </c:barChart>
      <c:catAx>
        <c:axId val="64997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48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49975880"/>
        <c:crosses val="autoZero"/>
        <c:auto val="1"/>
        <c:lblAlgn val="ctr"/>
        <c:lblOffset val="100"/>
        <c:noMultiLvlLbl val="0"/>
      </c:catAx>
      <c:valAx>
        <c:axId val="6499758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499768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368284349275217E-2"/>
          <c:y val="4.1666666666666664E-2"/>
          <c:w val="0.7036836679088776"/>
          <c:h val="0.85327510498532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Initiation regardless of CD4 count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5FE-4F86-ADD4-9FE7E6850BAF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FE-4F86-ADD4-9FE7E6850B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4</c:v>
                </c:pt>
                <c:pt idx="2">
                  <c:v>29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4-41AB-9C93-5B2E9D03A80E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500 cells/mm3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E-4F86-ADD4-9FE7E6850BAF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E-4F86-ADD4-9FE7E6850B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16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4-41AB-9C93-5B2E9D03A80E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350 cells/mm3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FE-4F86-ADD4-9FE7E6850BAF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794-41AB-9C93-5B2E9D03A80E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794-41AB-9C93-5B2E9D03A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Sheet1!$B$6:$E$6</c:f>
              <c:numCache>
                <c:formatCode>General</c:formatCode>
                <c:ptCount val="4"/>
                <c:pt idx="0">
                  <c:v>28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94-41AB-9C93-5B2E9D03A80E}"/>
            </c:ext>
          </c:extLst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200 cells/mm3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794-41AB-9C93-5B2E9D03A8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94-41AB-9C93-5B2E9D03A8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94-41AB-9C93-5B2E9D03A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0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94-41AB-9C93-5B2E9D03A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3622184"/>
        <c:axId val="443625792"/>
      </c:barChart>
      <c:catAx>
        <c:axId val="44362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43625792"/>
        <c:crosses val="autoZero"/>
        <c:auto val="1"/>
        <c:lblAlgn val="ctr"/>
        <c:lblOffset val="100"/>
        <c:noMultiLvlLbl val="0"/>
      </c:catAx>
      <c:valAx>
        <c:axId val="443625792"/>
        <c:scaling>
          <c:orientation val="minMax"/>
          <c:max val="5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Number of countries/ART policy</a:t>
                </a:r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7.4606262029341059E-3"/>
              <c:y val="0.315101883860929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436221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09537498023895"/>
          <c:y val="0.17001683319167576"/>
          <c:w val="0.22174913923255918"/>
          <c:h val="0.62113658684527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368284349275217E-2"/>
          <c:y val="4.1666666666666664E-2"/>
          <c:w val="0.7036836679088776"/>
          <c:h val="0.85327510498532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Initiation regardless of CD4 count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94B-4D11-9FBC-2D426CB3A57F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4B-4D11-9FBC-2D426CB3A5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4</c:v>
                </c:pt>
                <c:pt idx="2">
                  <c:v>29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4-41AB-9C93-5B2E9D03A80E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500 cells/mm3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4B-4D11-9FBC-2D426CB3A57F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4B-4D11-9FBC-2D426CB3A5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16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4-41AB-9C93-5B2E9D03A80E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350 cells/mm3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94B-4D11-9FBC-2D426CB3A57F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794-41AB-9C93-5B2E9D03A80E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794-41AB-9C93-5B2E9D03A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Sheet1!$B$6:$E$6</c:f>
              <c:numCache>
                <c:formatCode>General</c:formatCode>
                <c:ptCount val="4"/>
                <c:pt idx="0">
                  <c:v>28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94-41AB-9C93-5B2E9D03A80E}"/>
            </c:ext>
          </c:extLst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200 cells/mm3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794-41AB-9C93-5B2E9D03A8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94-41AB-9C93-5B2E9D03A8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94-41AB-9C93-5B2E9D03A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0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94-41AB-9C93-5B2E9D03A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3622184"/>
        <c:axId val="443625792"/>
      </c:barChart>
      <c:catAx>
        <c:axId val="44362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43625792"/>
        <c:crosses val="autoZero"/>
        <c:auto val="1"/>
        <c:lblAlgn val="ctr"/>
        <c:lblOffset val="100"/>
        <c:noMultiLvlLbl val="0"/>
      </c:catAx>
      <c:valAx>
        <c:axId val="443625792"/>
        <c:scaling>
          <c:orientation val="minMax"/>
          <c:max val="5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Number of countries/ART policy</a:t>
                </a:r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7.4606262029341059E-3"/>
              <c:y val="0.315101883860929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436221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09537498023895"/>
          <c:y val="0.17001683319167576"/>
          <c:w val="0.22174913923255918"/>
          <c:h val="0.62113658684527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368284349275217E-2"/>
          <c:y val="4.1666666666666664E-2"/>
          <c:w val="0.7036836679088776"/>
          <c:h val="0.85327510498532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Initiation regardless of CD4 count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3-47AE-A7AB-E8D96DA2E6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4</c:v>
                </c:pt>
                <c:pt idx="2">
                  <c:v>29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4-41AB-9C93-5B2E9D03A80E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500 cells/mm3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D3-47AE-A7AB-E8D96DA2E6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16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4-41AB-9C93-5B2E9D03A80E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350 cells/mm3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794-41AB-9C93-5B2E9D03A80E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794-41AB-9C93-5B2E9D03A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Sheet1!$B$6:$E$6</c:f>
              <c:numCache>
                <c:formatCode>General</c:formatCode>
                <c:ptCount val="4"/>
                <c:pt idx="0">
                  <c:v>28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94-41AB-9C93-5B2E9D03A80E}"/>
            </c:ext>
          </c:extLst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200 cells/mm3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794-41AB-9C93-5B2E9D03A8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94-41AB-9C93-5B2E9D03A8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94-41AB-9C93-5B2E9D03A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0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94-41AB-9C93-5B2E9D03A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3622184"/>
        <c:axId val="443625792"/>
      </c:barChart>
      <c:catAx>
        <c:axId val="44362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43625792"/>
        <c:crosses val="autoZero"/>
        <c:auto val="1"/>
        <c:lblAlgn val="ctr"/>
        <c:lblOffset val="100"/>
        <c:noMultiLvlLbl val="0"/>
      </c:catAx>
      <c:valAx>
        <c:axId val="443625792"/>
        <c:scaling>
          <c:orientation val="minMax"/>
          <c:max val="5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Number of countries/ART policy</a:t>
                </a:r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7.4606262029341059E-3"/>
              <c:y val="0.315101883860929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436221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09537498023895"/>
          <c:y val="0.17001683319167576"/>
          <c:w val="0.22174913923255918"/>
          <c:h val="0.62113658684527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368284349275217E-2"/>
          <c:y val="4.1666666666666664E-2"/>
          <c:w val="0.7036836679088776"/>
          <c:h val="0.85327510498532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Initiation regardless of CD4 count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4</c:v>
                </c:pt>
                <c:pt idx="2">
                  <c:v>29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4-41AB-9C93-5B2E9D03A80E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500 cells/mm3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16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4-41AB-9C93-5B2E9D03A80E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350 cells/mm3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794-41AB-9C93-5B2E9D03A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Sheet1!$B$6:$E$6</c:f>
              <c:numCache>
                <c:formatCode>General</c:formatCode>
                <c:ptCount val="4"/>
                <c:pt idx="0">
                  <c:v>28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94-41AB-9C93-5B2E9D03A80E}"/>
            </c:ext>
          </c:extLst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200 cells/mm3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794-41AB-9C93-5B2E9D03A8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94-41AB-9C93-5B2E9D03A8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94-41AB-9C93-5B2E9D03A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0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94-41AB-9C93-5B2E9D03A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3622184"/>
        <c:axId val="443625792"/>
      </c:barChart>
      <c:catAx>
        <c:axId val="44362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43625792"/>
        <c:crosses val="autoZero"/>
        <c:auto val="1"/>
        <c:lblAlgn val="ctr"/>
        <c:lblOffset val="100"/>
        <c:noMultiLvlLbl val="0"/>
      </c:catAx>
      <c:valAx>
        <c:axId val="443625792"/>
        <c:scaling>
          <c:orientation val="minMax"/>
          <c:max val="5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Number of countries/ART policy</a:t>
                </a:r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7.4606262029341059E-3"/>
              <c:y val="0.315101883860929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436221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09537498023895"/>
          <c:y val="0.17001683319167576"/>
          <c:w val="0.22174913923255918"/>
          <c:h val="0.62113658684527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0C-4444-A4F6-E4B5A0F1E16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0C-4444-A4F6-E4B5A0F1E16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0C-4444-A4F6-E4B5A0F1E16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50C-4444-A4F6-E4B5A0F1E16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50C-4444-A4F6-E4B5A0F1E16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50C-4444-A4F6-E4B5A0F1E16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50C-4444-A4F6-E4B5A0F1E16E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50C-4444-A4F6-E4B5A0F1E16E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50C-4444-A4F6-E4B5A0F1E16E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50C-4444-A4F6-E4B5A0F1E16E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50C-4444-A4F6-E4B5A0F1E16E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50C-4444-A4F6-E4B5A0F1E16E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50C-4444-A4F6-E4B5A0F1E16E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50C-4444-A4F6-E4B5A0F1E16E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50C-4444-A4F6-E4B5A0F1E16E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50C-4444-A4F6-E4B5A0F1E16E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50C-4444-A4F6-E4B5A0F1E16E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50C-4444-A4F6-E4B5A0F1E16E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50C-4444-A4F6-E4B5A0F1E16E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50C-4444-A4F6-E4B5A0F1E16E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50C-4444-A4F6-E4B5A0F1E16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450C-4444-A4F6-E4B5A0F1E16E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50C-4444-A4F6-E4B5A0F1E16E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450C-4444-A4F6-E4B5A0F1E16E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450C-4444-A4F6-E4B5A0F1E16E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450C-4444-A4F6-E4B5A0F1E16E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450C-4444-A4F6-E4B5A0F1E16E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450C-4444-A4F6-E4B5A0F1E16E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450C-4444-A4F6-E4B5A0F1E16E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450C-4444-A4F6-E4B5A0F1E16E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450C-4444-A4F6-E4B5A0F1E16E}"/>
              </c:ext>
            </c:extLst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450C-4444-A4F6-E4B5A0F1E16E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450C-4444-A4F6-E4B5A0F1E16E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450C-4444-A4F6-E4B5A0F1E16E}"/>
              </c:ext>
            </c:extLst>
          </c:dPt>
          <c:dPt>
            <c:idx val="3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450C-4444-A4F6-E4B5A0F1E16E}"/>
              </c:ext>
            </c:extLst>
          </c:dPt>
          <c:cat>
            <c:strRef>
              <c:f>'3rd 90 full region'!$C$4:$C$38</c:f>
              <c:strCache>
                <c:ptCount val="35"/>
                <c:pt idx="0">
                  <c:v>Slovenia</c:v>
                </c:pt>
                <c:pt idx="1">
                  <c:v>Denmark</c:v>
                </c:pt>
                <c:pt idx="2">
                  <c:v>United Kingdom</c:v>
                </c:pt>
                <c:pt idx="3">
                  <c:v>Finland</c:v>
                </c:pt>
                <c:pt idx="4">
                  <c:v>France</c:v>
                </c:pt>
                <c:pt idx="5">
                  <c:v>Switzerland</c:v>
                </c:pt>
                <c:pt idx="6">
                  <c:v>Macedonia (TFYR)</c:v>
                </c:pt>
                <c:pt idx="7">
                  <c:v>Germany</c:v>
                </c:pt>
                <c:pt idx="8">
                  <c:v>Sweden</c:v>
                </c:pt>
                <c:pt idx="9">
                  <c:v>Ireland</c:v>
                </c:pt>
                <c:pt idx="10">
                  <c:v>Netherlands</c:v>
                </c:pt>
                <c:pt idx="11">
                  <c:v>Belgium</c:v>
                </c:pt>
                <c:pt idx="12">
                  <c:v>Luxembourg</c:v>
                </c:pt>
                <c:pt idx="13">
                  <c:v>Czech Republic</c:v>
                </c:pt>
                <c:pt idx="14">
                  <c:v>Portugal</c:v>
                </c:pt>
                <c:pt idx="15">
                  <c:v>Croatia</c:v>
                </c:pt>
                <c:pt idx="16">
                  <c:v>Spain</c:v>
                </c:pt>
                <c:pt idx="17">
                  <c:v>Italy</c:v>
                </c:pt>
                <c:pt idx="18">
                  <c:v>Uzbekistan</c:v>
                </c:pt>
                <c:pt idx="19">
                  <c:v>Montenegro</c:v>
                </c:pt>
                <c:pt idx="20">
                  <c:v>Russia</c:v>
                </c:pt>
                <c:pt idx="21">
                  <c:v>Austria</c:v>
                </c:pt>
                <c:pt idx="22">
                  <c:v>Georgia</c:v>
                </c:pt>
                <c:pt idx="23">
                  <c:v>Armenia</c:v>
                </c:pt>
                <c:pt idx="24">
                  <c:v>Lithuania</c:v>
                </c:pt>
                <c:pt idx="25">
                  <c:v>Romania</c:v>
                </c:pt>
                <c:pt idx="26">
                  <c:v>Belarus</c:v>
                </c:pt>
                <c:pt idx="27">
                  <c:v>Moldova</c:v>
                </c:pt>
                <c:pt idx="28">
                  <c:v>Kyrgyzstan</c:v>
                </c:pt>
                <c:pt idx="29">
                  <c:v>Ukraine</c:v>
                </c:pt>
                <c:pt idx="30">
                  <c:v>Bulgaria</c:v>
                </c:pt>
                <c:pt idx="31">
                  <c:v>Kazakhstan</c:v>
                </c:pt>
                <c:pt idx="32">
                  <c:v>Azerbaijan</c:v>
                </c:pt>
                <c:pt idx="33">
                  <c:v>Greece</c:v>
                </c:pt>
                <c:pt idx="34">
                  <c:v>Albania</c:v>
                </c:pt>
              </c:strCache>
            </c:strRef>
          </c:cat>
          <c:val>
            <c:numRef>
              <c:f>'3rd 90 full region'!$F$4:$F$38</c:f>
              <c:numCache>
                <c:formatCode>0%</c:formatCode>
                <c:ptCount val="35"/>
                <c:pt idx="0">
                  <c:v>0.99437148217636018</c:v>
                </c:pt>
                <c:pt idx="1">
                  <c:v>0.98113207547169812</c:v>
                </c:pt>
                <c:pt idx="2">
                  <c:v>0.97004166240960843</c:v>
                </c:pt>
                <c:pt idx="3">
                  <c:v>0.96734693877551026</c:v>
                </c:pt>
                <c:pt idx="4">
                  <c:v>0.96603148301574149</c:v>
                </c:pt>
                <c:pt idx="5">
                  <c:v>0.96527777777777779</c:v>
                </c:pt>
                <c:pt idx="6">
                  <c:v>0.96464646464646464</c:v>
                </c:pt>
                <c:pt idx="7">
                  <c:v>0.95839753466872113</c:v>
                </c:pt>
                <c:pt idx="8">
                  <c:v>0.95441399256300785</c:v>
                </c:pt>
                <c:pt idx="9">
                  <c:v>0.95389324660417063</c:v>
                </c:pt>
                <c:pt idx="10">
                  <c:v>0.94521210817785906</c:v>
                </c:pt>
                <c:pt idx="11">
                  <c:v>0.9270507883455642</c:v>
                </c:pt>
                <c:pt idx="12">
                  <c:v>0.92487684729064035</c:v>
                </c:pt>
                <c:pt idx="13">
                  <c:v>0.92222222222222228</c:v>
                </c:pt>
                <c:pt idx="14">
                  <c:v>0.90345161290322584</c:v>
                </c:pt>
                <c:pt idx="15">
                  <c:v>0.89445048966267682</c:v>
                </c:pt>
                <c:pt idx="16">
                  <c:v>0.88481891278949898</c:v>
                </c:pt>
                <c:pt idx="17">
                  <c:v>0.87</c:v>
                </c:pt>
                <c:pt idx="18">
                  <c:v>0.86435580099600606</c:v>
                </c:pt>
                <c:pt idx="19">
                  <c:v>0.86428571428571432</c:v>
                </c:pt>
                <c:pt idx="20">
                  <c:v>0.84999984356080638</c:v>
                </c:pt>
                <c:pt idx="21">
                  <c:v>0.84363225320271285</c:v>
                </c:pt>
                <c:pt idx="22">
                  <c:v>0.81636100386100385</c:v>
                </c:pt>
                <c:pt idx="23">
                  <c:v>0.80392156862745101</c:v>
                </c:pt>
                <c:pt idx="24">
                  <c:v>0.78076923076923077</c:v>
                </c:pt>
                <c:pt idx="25">
                  <c:v>0.72679343128781326</c:v>
                </c:pt>
                <c:pt idx="26">
                  <c:v>0.64516989859455609</c:v>
                </c:pt>
                <c:pt idx="27">
                  <c:v>0.64393645873692362</c:v>
                </c:pt>
                <c:pt idx="28">
                  <c:v>0.61631139944392954</c:v>
                </c:pt>
                <c:pt idx="29">
                  <c:v>0.58033123975691436</c:v>
                </c:pt>
                <c:pt idx="30">
                  <c:v>0.57512520868113526</c:v>
                </c:pt>
                <c:pt idx="31">
                  <c:v>0.55199442605817806</c:v>
                </c:pt>
                <c:pt idx="32">
                  <c:v>0.4226289517470882</c:v>
                </c:pt>
                <c:pt idx="33">
                  <c:v>0.31898971000935455</c:v>
                </c:pt>
                <c:pt idx="34">
                  <c:v>0.13556338028169015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6-450C-4444-A4F6-E4B5A0F1E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27"/>
        <c:axId val="728212496"/>
        <c:axId val="728217088"/>
      </c:barChart>
      <c:catAx>
        <c:axId val="72821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28217088"/>
        <c:crosses val="autoZero"/>
        <c:auto val="1"/>
        <c:lblAlgn val="ctr"/>
        <c:lblOffset val="100"/>
        <c:noMultiLvlLbl val="0"/>
      </c:catAx>
      <c:valAx>
        <c:axId val="7282170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2821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A-4F8E-B179-88DA9A47E1F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7A-4F8E-B179-88DA9A47E1F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7A-4F8E-B179-88DA9A47E1F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7A-4F8E-B179-88DA9A47E1F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7A-4F8E-B179-88DA9A47E1F9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67A-4F8E-B179-88DA9A47E1F9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67A-4F8E-B179-88DA9A47E1F9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67A-4F8E-B179-88DA9A47E1F9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67A-4F8E-B179-88DA9A47E1F9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67A-4F8E-B179-88DA9A47E1F9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67A-4F8E-B179-88DA9A47E1F9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67A-4F8E-B179-88DA9A47E1F9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67A-4F8E-B179-88DA9A47E1F9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67A-4F8E-B179-88DA9A47E1F9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67A-4F8E-B179-88DA9A47E1F9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67A-4F8E-B179-88DA9A47E1F9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67A-4F8E-B179-88DA9A47E1F9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B67A-4F8E-B179-88DA9A47E1F9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B67A-4F8E-B179-88DA9A47E1F9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B67A-4F8E-B179-88DA9A47E1F9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B67A-4F8E-B179-88DA9A47E1F9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B67A-4F8E-B179-88DA9A47E1F9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B67A-4F8E-B179-88DA9A47E1F9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B67A-4F8E-B179-88DA9A47E1F9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B67A-4F8E-B179-88DA9A47E1F9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B67A-4F8E-B179-88DA9A47E1F9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B67A-4F8E-B179-88DA9A47E1F9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B67A-4F8E-B179-88DA9A47E1F9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B67A-4F8E-B179-88DA9A47E1F9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B67A-4F8E-B179-88DA9A47E1F9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B67A-4F8E-B179-88DA9A47E1F9}"/>
              </c:ext>
            </c:extLst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B67A-4F8E-B179-88DA9A47E1F9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B67A-4F8E-B179-88DA9A47E1F9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B67A-4F8E-B179-88DA9A47E1F9}"/>
              </c:ext>
            </c:extLst>
          </c:dPt>
          <c:cat>
            <c:strRef>
              <c:f>'VS of all PLHIV'!$C$4:$C$37</c:f>
              <c:strCache>
                <c:ptCount val="34"/>
                <c:pt idx="0">
                  <c:v>Denmark</c:v>
                </c:pt>
                <c:pt idx="1">
                  <c:v>Switzerland</c:v>
                </c:pt>
                <c:pt idx="2">
                  <c:v>Sweden</c:v>
                </c:pt>
                <c:pt idx="3">
                  <c:v>United Kingdom</c:v>
                </c:pt>
                <c:pt idx="4">
                  <c:v>Netherlands</c:v>
                </c:pt>
                <c:pt idx="5">
                  <c:v>France</c:v>
                </c:pt>
                <c:pt idx="6">
                  <c:v>Portugal</c:v>
                </c:pt>
                <c:pt idx="7">
                  <c:v>Spain</c:v>
                </c:pt>
                <c:pt idx="8">
                  <c:v>Germany</c:v>
                </c:pt>
                <c:pt idx="9">
                  <c:v>Luxembourg</c:v>
                </c:pt>
                <c:pt idx="10">
                  <c:v>Ireland</c:v>
                </c:pt>
                <c:pt idx="11">
                  <c:v>Belgium</c:v>
                </c:pt>
                <c:pt idx="12">
                  <c:v>Italy</c:v>
                </c:pt>
                <c:pt idx="13">
                  <c:v>Austria</c:v>
                </c:pt>
                <c:pt idx="14">
                  <c:v>Slovenia</c:v>
                </c:pt>
                <c:pt idx="15">
                  <c:v>Croatia</c:v>
                </c:pt>
                <c:pt idx="16">
                  <c:v>Czech Republic</c:v>
                </c:pt>
                <c:pt idx="17">
                  <c:v>Macedonia (TFYR)</c:v>
                </c:pt>
                <c:pt idx="18">
                  <c:v>Romania</c:v>
                </c:pt>
                <c:pt idx="19">
                  <c:v>Finland</c:v>
                </c:pt>
                <c:pt idx="20">
                  <c:v>Armenia</c:v>
                </c:pt>
                <c:pt idx="21">
                  <c:v>Georgia</c:v>
                </c:pt>
                <c:pt idx="22">
                  <c:v>Belarus</c:v>
                </c:pt>
                <c:pt idx="23">
                  <c:v>Montenegro</c:v>
                </c:pt>
                <c:pt idx="24">
                  <c:v>Russia</c:v>
                </c:pt>
                <c:pt idx="25">
                  <c:v>Kazakhstan</c:v>
                </c:pt>
                <c:pt idx="26">
                  <c:v>Bulgaria</c:v>
                </c:pt>
                <c:pt idx="27">
                  <c:v>Kyrgyzstan</c:v>
                </c:pt>
                <c:pt idx="28">
                  <c:v>Ukraine</c:v>
                </c:pt>
                <c:pt idx="29">
                  <c:v>Azerbaijan</c:v>
                </c:pt>
                <c:pt idx="30">
                  <c:v>Lithuania</c:v>
                </c:pt>
                <c:pt idx="31">
                  <c:v>Moldova</c:v>
                </c:pt>
                <c:pt idx="32">
                  <c:v>Greece</c:v>
                </c:pt>
                <c:pt idx="33">
                  <c:v>Albania</c:v>
                </c:pt>
              </c:strCache>
            </c:strRef>
          </c:cat>
          <c:val>
            <c:numRef>
              <c:f>'VS of all PLHIV'!$F$4:$F$37</c:f>
              <c:numCache>
                <c:formatCode>0%</c:formatCode>
                <c:ptCount val="34"/>
                <c:pt idx="0">
                  <c:v>0.8666666666666667</c:v>
                </c:pt>
                <c:pt idx="1">
                  <c:v>0.83734939759036142</c:v>
                </c:pt>
                <c:pt idx="2">
                  <c:v>0.83293269230769229</c:v>
                </c:pt>
                <c:pt idx="3">
                  <c:v>0.8200575815738963</c:v>
                </c:pt>
                <c:pt idx="4">
                  <c:v>0.7676855895196506</c:v>
                </c:pt>
                <c:pt idx="5">
                  <c:v>0.7445721583652618</c:v>
                </c:pt>
                <c:pt idx="6">
                  <c:v>0.71888395492697454</c:v>
                </c:pt>
                <c:pt idx="7">
                  <c:v>0.70547945205479456</c:v>
                </c:pt>
                <c:pt idx="8">
                  <c:v>0.7036199095022625</c:v>
                </c:pt>
                <c:pt idx="9">
                  <c:v>0.69472710453283992</c:v>
                </c:pt>
                <c:pt idx="10">
                  <c:v>0.69201943095072871</c:v>
                </c:pt>
                <c:pt idx="11">
                  <c:v>0.68018978569143829</c:v>
                </c:pt>
                <c:pt idx="12">
                  <c:v>0.66923076923076918</c:v>
                </c:pt>
                <c:pt idx="13">
                  <c:v>0.62893258426966292</c:v>
                </c:pt>
                <c:pt idx="14">
                  <c:v>0.53698074974670718</c:v>
                </c:pt>
                <c:pt idx="15">
                  <c:v>0.53620352250489234</c:v>
                </c:pt>
                <c:pt idx="16">
                  <c:v>0.51393188854489169</c:v>
                </c:pt>
                <c:pt idx="17">
                  <c:v>0.49869451697127937</c:v>
                </c:pt>
                <c:pt idx="18">
                  <c:v>0.49464705882352938</c:v>
                </c:pt>
                <c:pt idx="19">
                  <c:v>0.48865979381443297</c:v>
                </c:pt>
                <c:pt idx="20">
                  <c:v>0.36176470588235293</c:v>
                </c:pt>
                <c:pt idx="21">
                  <c:v>0.32219047619047619</c:v>
                </c:pt>
                <c:pt idx="22">
                  <c:v>0.27767993874425728</c:v>
                </c:pt>
                <c:pt idx="23">
                  <c:v>0.27688787185354691</c:v>
                </c:pt>
                <c:pt idx="24">
                  <c:v>0.27207230665231213</c:v>
                </c:pt>
                <c:pt idx="25">
                  <c:v>0.24376923076923077</c:v>
                </c:pt>
                <c:pt idx="26">
                  <c:v>0.24074074074074073</c:v>
                </c:pt>
                <c:pt idx="27">
                  <c:v>0.23470588235294118</c:v>
                </c:pt>
                <c:pt idx="28">
                  <c:v>0.23364754098360654</c:v>
                </c:pt>
                <c:pt idx="29">
                  <c:v>0.22216668749219043</c:v>
                </c:pt>
                <c:pt idx="30">
                  <c:v>0.22057225642883013</c:v>
                </c:pt>
                <c:pt idx="31">
                  <c:v>0.21966693100713719</c:v>
                </c:pt>
                <c:pt idx="32">
                  <c:v>0.19567712318286151</c:v>
                </c:pt>
                <c:pt idx="33">
                  <c:v>5.9230769230769233E-2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B67A-4F8E-B179-88DA9A47E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27"/>
        <c:axId val="639765232"/>
        <c:axId val="639763920"/>
      </c:barChart>
      <c:catAx>
        <c:axId val="63976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39763920"/>
        <c:crosses val="autoZero"/>
        <c:auto val="1"/>
        <c:lblAlgn val="ctr"/>
        <c:lblOffset val="100"/>
        <c:noMultiLvlLbl val="0"/>
      </c:catAx>
      <c:valAx>
        <c:axId val="63976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3976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45924-6EF2-4605-BF15-AB12EC6F1461}" type="doc">
      <dgm:prSet loTypeId="urn:microsoft.com/office/officeart/2011/layout/CircleProcess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905466-0606-40C1-B8E4-63F1345CEB7C}" type="pres">
      <dgm:prSet presAssocID="{10445924-6EF2-4605-BF15-AB12EC6F146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GB"/>
        </a:p>
      </dgm:t>
    </dgm:pt>
  </dgm:ptLst>
  <dgm:cxnLst>
    <dgm:cxn modelId="{DB36109F-A0BB-41A8-A9E1-E565545851CD}" type="presOf" srcId="{10445924-6EF2-4605-BF15-AB12EC6F1461}" destId="{AF905466-0606-40C1-B8E4-63F1345CEB7C}" srcOrd="0" destOrd="0" presId="urn:microsoft.com/office/officeart/2011/layout/Circle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0.45899</cdr:x>
      <cdr:y>0</cdr:y>
    </cdr:from>
    <cdr:to>
      <cdr:x>0.7392</cdr:x>
      <cdr:y>0.07652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3830139" y="0"/>
          <a:ext cx="2338251" cy="3788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0" tIns="0" rIns="0" bIns="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0.55292</cdr:x>
      <cdr:y>0</cdr:y>
    </cdr:from>
    <cdr:to>
      <cdr:x>0.75016</cdr:x>
      <cdr:y>0.08443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4613910" y="0"/>
          <a:ext cx="1645920" cy="4180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0" tIns="0" rIns="0" bIns="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373" cy="4984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77" y="1"/>
            <a:ext cx="2950373" cy="4984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81C01-32D1-4CF7-8F15-8F4AB8AAFCDE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523"/>
            <a:ext cx="2950373" cy="4984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77" y="9442523"/>
            <a:ext cx="2950373" cy="4984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76F2A-7270-4109-B078-464149AA8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21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773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4" cy="498773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E305851-D2B8-4E4F-B093-918206288BC3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4" cy="49877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4" cy="49877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F3EC87F-66E6-4463-AF0F-51C5BB6FF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30263" y="523875"/>
            <a:ext cx="3117850" cy="2338388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6136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00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437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8911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5544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PlaceHolder 1"/>
          <p:cNvSpPr>
            <a:spLocks noGrp="1"/>
          </p:cNvSpPr>
          <p:nvPr>
            <p:ph type="body"/>
          </p:nvPr>
        </p:nvSpPr>
        <p:spPr>
          <a:xfrm>
            <a:off x="702360" y="4479840"/>
            <a:ext cx="5618160" cy="3665160"/>
          </a:xfrm>
          <a:prstGeom prst="rect">
            <a:avLst/>
          </a:prstGeom>
        </p:spPr>
        <p:txBody>
          <a:bodyPr lIns="93240" tIns="46800" rIns="93240" bIns="46800"/>
          <a:lstStyle/>
          <a:p>
            <a:pPr marL="216000" indent="-216000"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Undocumented migrants face particular difficulties in accessing HIV-related services. </a:t>
            </a:r>
          </a:p>
          <a:p>
            <a:pPr marL="216000" indent="-216000">
              <a:lnSpc>
                <a:spcPct val="100000"/>
              </a:lnSpc>
            </a:pP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Undocumented migrants are more likely to face barriers to prevention, testing, treatment and care, due to lack of legal residence status and health insurance. </a:t>
            </a:r>
          </a:p>
          <a:p>
            <a:pPr marL="216000" indent="-216000">
              <a:lnSpc>
                <a:spcPct val="100000"/>
              </a:lnSpc>
            </a:pP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many countries, undocumented migrants are only entitled to emergency healthcare and therefore do not have access to long-term HIV treatment. </a:t>
            </a:r>
          </a:p>
          <a:p>
            <a:pPr marL="216000" indent="-216000">
              <a:lnSpc>
                <a:spcPct val="100000"/>
              </a:lnSpc>
            </a:pP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2014, 26 out of 46 countries, that is 57% of countries, reported that undocumented migrants DO NOT have access to HIV treatment, care and support.</a:t>
            </a:r>
          </a:p>
          <a:p>
            <a:pPr marL="216000" indent="-216000">
              <a:lnSpc>
                <a:spcPct val="100000"/>
              </a:lnSpc>
            </a:pP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is unacceptable and does not make any sense from a public health perspective.</a:t>
            </a:r>
          </a:p>
          <a:p>
            <a:pPr marL="216000" indent="-216000">
              <a:lnSpc>
                <a:spcPct val="100000"/>
              </a:lnSpc>
            </a:pP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 we all know, e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arly access to HIV treatment </a:t>
            </a: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reduces morbidity and mortality significantly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.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Also, the </a:t>
            </a: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transmission of HIV is significantly reduced if detected early 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and</a:t>
            </a: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treated appropriately.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304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C87F-66E6-4463-AF0F-51C5BB6FF216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01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3781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6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5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4318002"/>
            <a:ext cx="8456613" cy="1006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13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5810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6958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43268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48714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24354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1510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8862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75117701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8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55505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60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91336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40268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2479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0407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40351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64223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51839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48584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06791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9537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744031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3733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4750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9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pic>
        <p:nvPicPr>
          <p:cNvPr id="181260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3598863"/>
            <a:ext cx="8456613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4318002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27376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192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1899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1" y="1079500"/>
            <a:ext cx="4186238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9" y="1079500"/>
            <a:ext cx="4187825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954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0111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448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467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9091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7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94991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607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9" y="142877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1" y="142877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040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4320000"/>
            <a:ext cx="7772400" cy="18613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3000">
                <a:latin typeface="Tahoma" pitchFamily="34" charset="0"/>
                <a:cs typeface="Tahoma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553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01480" y="6455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fld id="{82D1E495-F2A6-405F-AF75-1D2008F3F3B4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40000" y="648000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fld id="{65636429-E36F-4636-A583-8A490F0AADAA}" type="slidenum">
              <a:rPr lang="en-GB" sz="1500" smtClean="0">
                <a:solidFill>
                  <a:srgbClr val="000000"/>
                </a:solidFill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</a:pPr>
              <a:t>‹#›</a:t>
            </a:fld>
            <a:endParaRPr lang="en-GB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4896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subTitle"/>
          </p:nvPr>
        </p:nvSpPr>
        <p:spPr>
          <a:xfrm>
            <a:off x="324000" y="1079640"/>
            <a:ext cx="8526240" cy="5162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9545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8526240" cy="51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649895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4160520" cy="51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4692960" y="1079640"/>
            <a:ext cx="4160520" cy="51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108609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2882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94901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ubTitle"/>
          </p:nvPr>
        </p:nvSpPr>
        <p:spPr>
          <a:xfrm>
            <a:off x="324000" y="142920"/>
            <a:ext cx="8229240" cy="381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3060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324000" y="37760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4692960" y="1079640"/>
            <a:ext cx="4160520" cy="51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600620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4160520" cy="51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4692960" y="10796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4692960" y="37760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404030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4692960" y="10796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324000" y="3776040"/>
            <a:ext cx="852624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162936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852624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324000" y="3776040"/>
            <a:ext cx="852624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421188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4692960" y="10796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4692960" y="37760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 type="body"/>
          </p:nvPr>
        </p:nvSpPr>
        <p:spPr>
          <a:xfrm>
            <a:off x="324000" y="37760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08080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274536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3206880" y="1079640"/>
            <a:ext cx="274536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6090120" y="1079640"/>
            <a:ext cx="274536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6090120" y="3776040"/>
            <a:ext cx="274536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8" name="PlaceHolder 6"/>
          <p:cNvSpPr>
            <a:spLocks noGrp="1"/>
          </p:cNvSpPr>
          <p:nvPr>
            <p:ph type="body"/>
          </p:nvPr>
        </p:nvSpPr>
        <p:spPr>
          <a:xfrm>
            <a:off x="3206880" y="3776040"/>
            <a:ext cx="274536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9" name="PlaceHolder 7"/>
          <p:cNvSpPr>
            <a:spLocks noGrp="1"/>
          </p:cNvSpPr>
          <p:nvPr>
            <p:ph type="body"/>
          </p:nvPr>
        </p:nvSpPr>
        <p:spPr>
          <a:xfrm>
            <a:off x="324000" y="3776040"/>
            <a:ext cx="274536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070844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8798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3598863"/>
            <a:ext cx="8456613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4318002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54333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43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262871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0796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1" y="1079500"/>
            <a:ext cx="4186238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9" y="1079500"/>
            <a:ext cx="4187825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1465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339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30657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3124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2864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2895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442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9" y="142877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1" y="142877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739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4320000"/>
            <a:ext cx="7772400" cy="1861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Tahoma" pitchFamily="34" charset="0"/>
                <a:cs typeface="Tahoma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44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04842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700838" y="64547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Aft>
                <a:spcPct val="30000"/>
              </a:spcAft>
              <a:defRPr sz="900">
                <a:solidFill>
                  <a:srgbClr val="FFFFFF"/>
                </a:solidFill>
                <a:latin typeface="Tahom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defRPr/>
            </a:pPr>
            <a:fld id="{EFDA03C0-6395-4641-9777-C8277F5E5711}" type="slidenum">
              <a:rPr lang="en-GB"/>
              <a:pPr eaLnBrk="0" fontAlgn="base" hangingPunct="0">
                <a:spcBef>
                  <a:spcPct val="0"/>
                </a:spcBef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0997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40538" y="6480175"/>
            <a:ext cx="21336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ct val="30000"/>
              </a:spcAft>
              <a:defRPr sz="1500">
                <a:solidFill>
                  <a:srgbClr val="000000"/>
                </a:solidFill>
                <a:latin typeface="Tahom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defRPr/>
            </a:pPr>
            <a:fld id="{86FCA546-8946-4874-A621-A927513DD5D9}" type="slidenum">
              <a:rPr lang="en-GB"/>
              <a:pPr eaLnBrk="0" fontAlgn="base" hangingPunct="0">
                <a:spcBef>
                  <a:spcPct val="0"/>
                </a:spcBef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7213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42" name="Picture 2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sp>
        <p:nvSpPr>
          <p:cNvPr id="72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27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471479" y="229144"/>
            <a:ext cx="1474059" cy="459051"/>
            <a:chOff x="5130570" y="323655"/>
            <a:chExt cx="3926637" cy="1136650"/>
          </a:xfrm>
        </p:grpSpPr>
        <p:pic>
          <p:nvPicPr>
            <p:cNvPr id="6" name="Picture 12"/>
            <p:cNvPicPr>
              <a:picLocks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5130570" y="323655"/>
              <a:ext cx="1263650" cy="1136650"/>
            </a:xfrm>
            <a:prstGeom prst="rect">
              <a:avLst/>
            </a:prstGeom>
            <a:noFill/>
          </p:spPr>
        </p:pic>
        <p:pic>
          <p:nvPicPr>
            <p:cNvPr id="7" name="Picture 6" descr="EURO-WH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525725" y="380185"/>
              <a:ext cx="253148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54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1F1C1-6E75-4B36-8E66-5084B55E39E0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7F77C2-963E-4FE1-978F-09FE9C826189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2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C1831E-993B-457B-A26C-77AED5362846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8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E46C6C-67BE-45C7-AA09-609BE2ADD136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7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940F4D-D315-43A1-BB21-027D87A1198D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4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48CD3-7D44-486F-BDAD-61FDACEB6F86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F598D7-3762-440D-B363-17ED82F43BCA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0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07225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FDAF94-3528-4D0D-97D1-86FB6384AB34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2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ADF9E2-B620-4970-8D59-A887DEAAC2DB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4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B6BBC4-3C23-45DA-86F3-CEDD95BCCF00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5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261640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83589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263199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91103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2183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609657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7104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51576687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84009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768162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02061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60511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138845371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047406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99990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48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4714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25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725288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0919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4995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853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6078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9674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701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1129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50729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1178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9135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2885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808641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496688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38024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29514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939881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728371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97870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52117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28674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902514693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9229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2754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4"/>
            <a:ext cx="9144000" cy="685800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4687" y="3598863"/>
            <a:ext cx="5565778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4687" y="4318000"/>
            <a:ext cx="5565779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1000" y="6480001"/>
            <a:ext cx="1917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0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4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762FE-D3F5-4D44-BF1A-11B5879B10BB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4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2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9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1" y="3598863"/>
            <a:ext cx="8456613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1" y="4318002"/>
            <a:ext cx="8456613" cy="1006475"/>
          </a:xfrm>
        </p:spPr>
        <p:txBody>
          <a:bodyPr/>
          <a:lstStyle>
            <a:lvl1pPr marL="0" indent="0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933792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8240CE-951E-42F2-9C16-0AE8E27242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86378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40DD81-BE79-43C9-BD15-CF49EB9C0D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79630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1" y="1079500"/>
            <a:ext cx="4186238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9" y="1079500"/>
            <a:ext cx="4187825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BDAC22-8779-4EA2-A415-DF63820404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07749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46D0C8-AD37-4A7B-BEE0-C2E3A0A60C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27931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6C1B83-2E7E-4D57-97B3-E618DF1704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619753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C8DD9-1578-41BD-8002-0498CCAFD1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00275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0CB2BC-19DF-4465-B4BC-1841186155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36235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6667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94177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23378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87030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9296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3406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740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593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19495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30569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136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7010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43513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8934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54604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6573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7567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19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33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71574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7144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5849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824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3646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305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0075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4"/>
            <a:ext cx="9144000" cy="685800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4687" y="3598863"/>
            <a:ext cx="5565778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4687" y="4318000"/>
            <a:ext cx="5565779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1000" y="6480001"/>
            <a:ext cx="1917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5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4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762FE-D3F5-4D44-BF1A-11B5879B10BB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4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02152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498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67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853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13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13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617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79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24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64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059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691608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9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92440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03919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419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32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32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F08825-83B6-42F0-A332-F05A7537F565}" type="slidenum">
              <a:rPr lang="de-CH" sz="320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CH" sz="3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4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2533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79987187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709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8446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8529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20146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1565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356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16646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9935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7950" y="6524627"/>
            <a:ext cx="5399088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3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B9092B-43C5-4FE4-9FD1-523E2D6277FB}" type="slidenum">
              <a:rPr lang="en-GB" sz="320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3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61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75859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40332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4259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9831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37086780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212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9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251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419180-DC32-4172-BCB4-54E89D24C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984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C2DFEC-7296-45BB-B9F4-60F71579F0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967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F12BC3-4632-4B58-8035-8A2330D936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9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pic>
        <p:nvPicPr>
          <p:cNvPr id="181260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5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B307C0-4B0E-4D7D-8FE9-5284C4B187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63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B5333E-FD63-4474-82FE-948EF48DDE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626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8EB965-8E6D-4D70-A80E-E27DC488B4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702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60016-6FDB-4053-B566-6BF5A5CDA4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80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609255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590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98640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4305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7411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4363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34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97078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32014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83666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7762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8421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31185794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20866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94815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2738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3120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5914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0372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54142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02379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86789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6561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27217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8112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18847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058999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277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825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14204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5572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62572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42473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4537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76487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05382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70986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4337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4088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23074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95040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50783059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8892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0975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802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248953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52443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9897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8120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284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image" Target="../media/image7.png"/><Relationship Id="rId5" Type="http://schemas.openxmlformats.org/officeDocument/2006/relationships/theme" Target="../theme/theme20.xml"/><Relationship Id="rId4" Type="http://schemas.openxmlformats.org/officeDocument/2006/relationships/slideLayout" Target="../slideLayouts/slideLayout21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1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17.xml"/><Relationship Id="rId9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image" Target="../media/image2.jpe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image" Target="../media/image7.png"/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24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7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7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81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  <a:cs typeface="Tahoma" pitchFamily="34" charset="0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Presentation_Template_Innerpage_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26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  <a:cs typeface="Tahoma" panose="020B0604030504040204" pitchFamily="34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Tahom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1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4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3" name="Picture 9" descr="Presentation_Template_Innerpage_new"/>
          <p:cNvPicPr>
            <a:picLocks noChangeAspect="1" noChangeArrowheads="1"/>
          </p:cNvPicPr>
          <p:nvPr/>
        </p:nvPicPr>
        <p:blipFill>
          <a:blip r:embed="rId16" cstate="print"/>
          <a:srcRect t="45416"/>
          <a:stretch>
            <a:fillRect/>
          </a:stretch>
        </p:blipFill>
        <p:spPr bwMode="auto">
          <a:xfrm>
            <a:off x="0" y="3114677"/>
            <a:ext cx="9144000" cy="3743325"/>
          </a:xfrm>
          <a:prstGeom prst="rect">
            <a:avLst/>
          </a:prstGeom>
          <a:noFill/>
        </p:spPr>
      </p:pic>
      <p:pic>
        <p:nvPicPr>
          <p:cNvPr id="180234" name="Picture 10"/>
          <p:cNvPicPr>
            <a:picLocks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1" y="107950"/>
            <a:ext cx="882650" cy="79375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7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202406" indent="-202406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5781" indent="-198835" algn="l" rtl="0" fontAlgn="base">
        <a:lnSpc>
          <a:spcPct val="90000"/>
        </a:lnSpc>
        <a:spcBef>
          <a:spcPct val="0"/>
        </a:spcBef>
        <a:spcAft>
          <a:spcPct val="25000"/>
        </a:spcAft>
        <a:buChar char="–"/>
        <a:defRPr sz="1800">
          <a:solidFill>
            <a:schemeClr val="tx1"/>
          </a:solidFill>
          <a:latin typeface="+mn-lt"/>
        </a:defRPr>
      </a:lvl2pPr>
      <a:lvl3pPr marL="863204" indent="-17145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9"/>
          <p:cNvPicPr/>
          <p:nvPr/>
        </p:nvPicPr>
        <p:blipFill>
          <a:blip r:embed="rId15"/>
          <a:srcRect t="45417"/>
          <a:stretch/>
        </p:blipFill>
        <p:spPr>
          <a:xfrm>
            <a:off x="0" y="3114720"/>
            <a:ext cx="9143640" cy="3742920"/>
          </a:xfrm>
          <a:prstGeom prst="rect">
            <a:avLst/>
          </a:prstGeom>
          <a:ln>
            <a:noFill/>
          </a:ln>
        </p:spPr>
      </p:pic>
      <p:pic>
        <p:nvPicPr>
          <p:cNvPr id="331" name="Picture 10"/>
          <p:cNvPicPr/>
          <p:nvPr/>
        </p:nvPicPr>
        <p:blipFill>
          <a:blip r:embed="rId16">
            <a:lum bright="-6000"/>
          </a:blip>
          <a:stretch/>
        </p:blipFill>
        <p:spPr>
          <a:xfrm>
            <a:off x="8096400" y="108000"/>
            <a:ext cx="882360" cy="793440"/>
          </a:xfrm>
          <a:prstGeom prst="rect">
            <a:avLst/>
          </a:prstGeom>
          <a:ln>
            <a:noFill/>
          </a:ln>
        </p:spPr>
      </p:pic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2100" b="1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8526240" cy="5162040"/>
          </a:xfrm>
          <a:prstGeom prst="rect">
            <a:avLst/>
          </a:prstGeom>
        </p:spPr>
        <p:txBody>
          <a:bodyPr lIns="0" tIns="0" rIns="0" bIns="0"/>
          <a:lstStyle/>
          <a:p>
            <a:pPr marL="202320" indent="-201960">
              <a:lnSpc>
                <a:spcPct val="100000"/>
              </a:lnSpc>
              <a:spcAft>
                <a:spcPts val="45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text styles</a:t>
            </a:r>
          </a:p>
          <a:p>
            <a:pPr marL="535680" lvl="1" indent="-198360">
              <a:lnSpc>
                <a:spcPct val="100000"/>
              </a:lnSpc>
              <a:spcAft>
                <a:spcPts val="451"/>
              </a:spcAft>
              <a:buClr>
                <a:srgbClr val="000000"/>
              </a:buClr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</a:p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</a:p>
          <a:p>
            <a:pPr marL="1542960" lvl="4" indent="-17100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StarSymbol"/>
              <a:buChar char="»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9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40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Presentation_Template_Innerpage_ne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/>
          <p:cNvPicPr>
            <a:picLocks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07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201613" indent="-2016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98438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>
          <a:solidFill>
            <a:schemeClr val="tx1"/>
          </a:solidFill>
          <a:latin typeface="+mn-lt"/>
        </a:defRPr>
      </a:lvl2pPr>
      <a:lvl3pPr marL="862013" indent="-1714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8" name="Picture 2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</p:spPr>
      </p:pic>
      <p:sp>
        <p:nvSpPr>
          <p:cNvPr id="7260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7308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43C23F-E2D8-4FCC-BEEB-300BE5BCE6F5}" type="slidenum">
              <a:rPr lang="en-GB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411130" y="255837"/>
            <a:ext cx="1474059" cy="459051"/>
            <a:chOff x="5130570" y="323655"/>
            <a:chExt cx="3926637" cy="1136650"/>
          </a:xfrm>
        </p:grpSpPr>
        <p:pic>
          <p:nvPicPr>
            <p:cNvPr id="16" name="Picture 12"/>
            <p:cNvPicPr>
              <a:picLocks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5130570" y="323655"/>
              <a:ext cx="1263650" cy="1136650"/>
            </a:xfrm>
            <a:prstGeom prst="rect">
              <a:avLst/>
            </a:prstGeom>
            <a:noFill/>
          </p:spPr>
        </p:pic>
        <p:pic>
          <p:nvPicPr>
            <p:cNvPr id="17" name="Picture 16" descr="EURO-WHO.png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6525725" y="380185"/>
              <a:ext cx="253148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28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Presentation_Template_Innerpage_new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2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3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42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3" name="Picture 9" descr="Presentation_Template_Innerpage_new"/>
          <p:cNvPicPr>
            <a:picLocks noChangeAspect="1" noChangeArrowheads="1"/>
          </p:cNvPicPr>
          <p:nvPr/>
        </p:nvPicPr>
        <p:blipFill>
          <a:blip r:embed="rId4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</p:spPr>
      </p:pic>
      <p:pic>
        <p:nvPicPr>
          <p:cNvPr id="180234" name="Picture 10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12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1" y="142891"/>
            <a:ext cx="773877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5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3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resentation_Template_Innerpage_ne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6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6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066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4E135DCA-F31B-40FF-A109-2CBC3FFB2C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5366" name="Picture 10"/>
          <p:cNvPicPr>
            <a:picLocks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57163"/>
            <a:ext cx="882254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0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202406" indent="-202406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5781" indent="-19883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1800">
          <a:solidFill>
            <a:schemeClr val="tx1"/>
          </a:solidFill>
          <a:latin typeface="+mn-lt"/>
        </a:defRPr>
      </a:lvl2pPr>
      <a:lvl3pPr marL="863204" indent="-1714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19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164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969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50938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8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1" y="142891"/>
            <a:ext cx="773877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5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5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22206DA-4705-844F-8F0B-F43945BCD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379"/>
            <a:ext cx="916121" cy="14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28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57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82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esentation_Template_Innerpage_ne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8BD1D-4625-4135-A316-B39848906BD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9222" name="Picture 10"/>
          <p:cNvPicPr>
            <a:picLocks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57163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2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78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640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80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 of the HIV continuum of care in Europe and Central Asia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07789" y="3600451"/>
            <a:ext cx="5651370" cy="2366716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/>
              <a:t>Teymur </a:t>
            </a:r>
            <a:r>
              <a:rPr lang="en-GB" sz="2400" b="1" dirty="0" smtClean="0"/>
              <a:t>Noori</a:t>
            </a:r>
          </a:p>
          <a:p>
            <a:pPr algn="l"/>
            <a:r>
              <a:rPr lang="en-GB" sz="1800" dirty="0" smtClean="0"/>
              <a:t>European </a:t>
            </a:r>
            <a:r>
              <a:rPr lang="en-GB" sz="1800" dirty="0"/>
              <a:t>Centre for Disease Prevention and </a:t>
            </a:r>
            <a:r>
              <a:rPr lang="en-GB" sz="1800" dirty="0" smtClean="0"/>
              <a:t>Control</a:t>
            </a:r>
          </a:p>
          <a:p>
            <a:pPr algn="l"/>
            <a:r>
              <a:rPr lang="fr-BE" sz="1800" dirty="0" err="1" smtClean="0"/>
              <a:t>Sweden</a:t>
            </a:r>
            <a:endParaRPr lang="en-GB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97" y="3600451"/>
            <a:ext cx="1743776" cy="20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7" b="45392"/>
          <a:stretch/>
        </p:blipFill>
        <p:spPr>
          <a:xfrm>
            <a:off x="796836" y="1133299"/>
            <a:ext cx="7249884" cy="5129022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8229600" cy="822325"/>
          </a:xfrm>
        </p:spPr>
        <p:txBody>
          <a:bodyPr/>
          <a:lstStyle/>
          <a:p>
            <a:r>
              <a:rPr lang="en-GB" sz="3400" dirty="0">
                <a:latin typeface="Calibri" panose="020F0502020204030204" pitchFamily="34" charset="0"/>
              </a:rPr>
              <a:t>Progress toward achieving the </a:t>
            </a:r>
            <a:r>
              <a:rPr lang="en-GB" sz="3400" dirty="0" smtClean="0">
                <a:latin typeface="Calibri" panose="020F0502020204030204" pitchFamily="34" charset="0"/>
              </a:rPr>
              <a:t>1</a:t>
            </a:r>
            <a:r>
              <a:rPr lang="en-GB" sz="3400" baseline="30000" dirty="0" smtClean="0">
                <a:latin typeface="Calibri" panose="020F0502020204030204" pitchFamily="34" charset="0"/>
              </a:rPr>
              <a:t>st</a:t>
            </a:r>
            <a:r>
              <a:rPr lang="en-GB" sz="3400" dirty="0" smtClean="0">
                <a:latin typeface="Calibri" panose="020F0502020204030204" pitchFamily="34" charset="0"/>
              </a:rPr>
              <a:t> 90</a:t>
            </a:r>
            <a:r>
              <a:rPr lang="en-GB" sz="3400" dirty="0">
                <a:latin typeface="Calibri" panose="020F0502020204030204" pitchFamily="34" charset="0"/>
              </a:rPr>
              <a:t>:</a:t>
            </a:r>
            <a:br>
              <a:rPr lang="en-GB" sz="3400" dirty="0">
                <a:latin typeface="Calibri" panose="020F0502020204030204" pitchFamily="34" charset="0"/>
              </a:rPr>
            </a:br>
            <a:r>
              <a:rPr lang="en-GB" sz="2400" b="0" dirty="0">
                <a:latin typeface="Calibri" panose="020F0502020204030204" pitchFamily="34" charset="0"/>
              </a:rPr>
              <a:t>Sub-regional variation: 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</a:rPr>
              <a:t>West</a:t>
            </a:r>
            <a:r>
              <a:rPr lang="en-GB" sz="2400" b="0" dirty="0">
                <a:latin typeface="Calibri" panose="020F0502020204030204" pitchFamily="34" charset="0"/>
              </a:rPr>
              <a:t>,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</a:rPr>
              <a:t>Centre</a:t>
            </a:r>
            <a:r>
              <a:rPr lang="en-GB" sz="2400" b="0" dirty="0">
                <a:latin typeface="Calibri" panose="020F0502020204030204" pitchFamily="34" charset="0"/>
              </a:rPr>
              <a:t>, </a:t>
            </a: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</a:rPr>
              <a:t>East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7762059" cy="822325"/>
          </a:xfrm>
        </p:spPr>
        <p:txBody>
          <a:bodyPr/>
          <a:lstStyle/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Significant 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within sub-region variation 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in achieving the 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90 (diagnoses)</a:t>
            </a: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1" t="10694" r="1176" b="19202"/>
          <a:stretch/>
        </p:blipFill>
        <p:spPr>
          <a:xfrm>
            <a:off x="1264081" y="1305102"/>
            <a:ext cx="7721976" cy="49959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710193" y="4331536"/>
            <a:ext cx="1280160" cy="766306"/>
          </a:xfrm>
          <a:prstGeom prst="roundRect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74-93%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151028" y="5371395"/>
            <a:ext cx="1280160" cy="766306"/>
          </a:xfrm>
          <a:prstGeom prst="roundRect">
            <a:avLst/>
          </a:prstGeom>
          <a:solidFill>
            <a:srgbClr val="00B0F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46-90%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127418" y="2751023"/>
            <a:ext cx="1280160" cy="766306"/>
          </a:xfrm>
          <a:prstGeom prst="round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48-94%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 r="68235" b="76970"/>
          <a:stretch/>
        </p:blipFill>
        <p:spPr>
          <a:xfrm>
            <a:off x="214023" y="1113904"/>
            <a:ext cx="3085355" cy="9892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9" y="2657632"/>
            <a:ext cx="5622912" cy="2742884"/>
          </a:xfrm>
        </p:spPr>
      </p:pic>
      <p:sp>
        <p:nvSpPr>
          <p:cNvPr id="6" name="TextBox 5"/>
          <p:cNvSpPr txBox="1"/>
          <p:nvPr/>
        </p:nvSpPr>
        <p:spPr>
          <a:xfrm>
            <a:off x="2332615" y="2492774"/>
            <a:ext cx="1947539" cy="30725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</a:rPr>
              <a:t>Fast Track Targets by 2020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675653"/>
            <a:ext cx="1947539" cy="261610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73%</a:t>
            </a:r>
          </a:p>
          <a:p>
            <a:pPr algn="ctr"/>
            <a:endParaRPr lang="en-GB" sz="1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of all people living with HIV </a:t>
            </a:r>
          </a:p>
          <a:p>
            <a:pPr algn="ctr"/>
            <a:endParaRPr lang="en-GB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397" y="3889248"/>
            <a:ext cx="36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=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832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1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9728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2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8624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3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6658" y="4561154"/>
            <a:ext cx="18652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iagnosed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ART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832" y="4561155"/>
            <a:ext cx="15187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iving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DIAGNOSED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7333" y="4533110"/>
            <a:ext cx="1816594" cy="1000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 ART </a:t>
            </a:r>
          </a:p>
          <a:p>
            <a:pPr algn="ctr"/>
            <a:endParaRPr lang="en-GB" sz="7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9441" y="1743455"/>
            <a:ext cx="201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Overall target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latin typeface="Calibri" panose="020F0502020204030204" pitchFamily="34" charset="0"/>
              </a:rPr>
              <a:t>Progress toward achieving the </a:t>
            </a:r>
            <a:r>
              <a:rPr lang="en-GB" sz="3400" dirty="0" smtClean="0">
                <a:latin typeface="Calibri" panose="020F0502020204030204" pitchFamily="34" charset="0"/>
              </a:rPr>
              <a:t>2</a:t>
            </a:r>
            <a:r>
              <a:rPr lang="en-GB" sz="3400" baseline="30000" dirty="0" smtClean="0">
                <a:latin typeface="Calibri" panose="020F0502020204030204" pitchFamily="34" charset="0"/>
              </a:rPr>
              <a:t>nd</a:t>
            </a:r>
            <a:r>
              <a:rPr lang="en-GB" sz="3400" dirty="0" smtClean="0">
                <a:latin typeface="Calibri" panose="020F0502020204030204" pitchFamily="34" charset="0"/>
              </a:rPr>
              <a:t> 90</a:t>
            </a:r>
            <a:r>
              <a:rPr lang="en-GB" sz="3400" dirty="0">
                <a:latin typeface="Calibri" panose="020F0502020204030204" pitchFamily="34" charset="0"/>
              </a:rPr>
              <a:t>: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sz="2400" b="0" dirty="0" smtClean="0">
                <a:latin typeface="Calibri" panose="020F0502020204030204" pitchFamily="34" charset="0"/>
              </a:rPr>
              <a:t>90</a:t>
            </a:r>
            <a:r>
              <a:rPr lang="en-GB" sz="2400" b="0" dirty="0">
                <a:latin typeface="Calibri" panose="020F0502020204030204" pitchFamily="34" charset="0"/>
              </a:rPr>
              <a:t>% of those diagnosed on ART </a:t>
            </a:r>
            <a:r>
              <a:rPr lang="en-GB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4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n=40)</a:t>
            </a:r>
            <a:endParaRPr lang="en-GB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31784"/>
              </p:ext>
            </p:extLst>
          </p:nvPr>
        </p:nvGraphicFramePr>
        <p:xfrm>
          <a:off x="323850" y="1541418"/>
          <a:ext cx="8075567" cy="486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762086" y="2030152"/>
            <a:ext cx="7556609" cy="100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762086" y="3019898"/>
            <a:ext cx="7556609" cy="150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ounded Rectangle 8"/>
          <p:cNvSpPr>
            <a:spLocks/>
          </p:cNvSpPr>
          <p:nvPr/>
        </p:nvSpPr>
        <p:spPr>
          <a:xfrm>
            <a:off x="7482581" y="1666860"/>
            <a:ext cx="1528446" cy="260077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90%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>
            <a:spLocks/>
          </p:cNvSpPr>
          <p:nvPr/>
        </p:nvSpPr>
        <p:spPr>
          <a:xfrm>
            <a:off x="7312453" y="2705481"/>
            <a:ext cx="1716552" cy="239339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average </a:t>
            </a: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64%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409372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Latest available data reported, ranging from 2014-2017.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8603" y="1185355"/>
            <a:ext cx="1281794" cy="258311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Target reached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807820" y="1184234"/>
            <a:ext cx="1676401" cy="265538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Above regional average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961644" y="1184234"/>
            <a:ext cx="1676401" cy="2655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Below regional average</a:t>
            </a:r>
          </a:p>
        </p:txBody>
      </p:sp>
    </p:spTree>
    <p:extLst>
      <p:ext uri="{BB962C8B-B14F-4D97-AF65-F5344CB8AC3E}">
        <p14:creationId xmlns:p14="http://schemas.microsoft.com/office/powerpoint/2010/main" val="10003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48434"/>
          <a:stretch/>
        </p:blipFill>
        <p:spPr>
          <a:xfrm>
            <a:off x="448888" y="1030777"/>
            <a:ext cx="7431578" cy="527926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8229600" cy="822325"/>
          </a:xfrm>
        </p:spPr>
        <p:txBody>
          <a:bodyPr/>
          <a:lstStyle/>
          <a:p>
            <a:r>
              <a:rPr lang="en-GB" sz="3400" dirty="0">
                <a:latin typeface="Calibri" panose="020F0502020204030204" pitchFamily="34" charset="0"/>
              </a:rPr>
              <a:t>Progress toward achieving the </a:t>
            </a:r>
            <a:r>
              <a:rPr lang="en-GB" sz="3400" dirty="0" smtClean="0">
                <a:latin typeface="Calibri" panose="020F0502020204030204" pitchFamily="34" charset="0"/>
              </a:rPr>
              <a:t>2</a:t>
            </a:r>
            <a:r>
              <a:rPr lang="en-GB" sz="3400" baseline="30000" dirty="0" smtClean="0">
                <a:latin typeface="Calibri" panose="020F0502020204030204" pitchFamily="34" charset="0"/>
              </a:rPr>
              <a:t>nd</a:t>
            </a:r>
            <a:r>
              <a:rPr lang="en-GB" sz="3400" dirty="0" smtClean="0">
                <a:latin typeface="Calibri" panose="020F0502020204030204" pitchFamily="34" charset="0"/>
              </a:rPr>
              <a:t> 90</a:t>
            </a:r>
            <a:r>
              <a:rPr lang="en-GB" sz="3400" dirty="0">
                <a:latin typeface="Calibri" panose="020F0502020204030204" pitchFamily="34" charset="0"/>
              </a:rPr>
              <a:t>:</a:t>
            </a:r>
            <a:br>
              <a:rPr lang="en-GB" sz="3400" dirty="0">
                <a:latin typeface="Calibri" panose="020F0502020204030204" pitchFamily="34" charset="0"/>
              </a:rPr>
            </a:br>
            <a:r>
              <a:rPr lang="en-GB" sz="2400" b="0" dirty="0" smtClean="0">
                <a:latin typeface="Calibri" panose="020F0502020204030204" pitchFamily="34" charset="0"/>
              </a:rPr>
              <a:t>Significant sub-regional </a:t>
            </a:r>
            <a:r>
              <a:rPr lang="en-GB" sz="2400" b="0" dirty="0">
                <a:latin typeface="Calibri" panose="020F0502020204030204" pitchFamily="34" charset="0"/>
              </a:rPr>
              <a:t>variation: 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</a:rPr>
              <a:t>West</a:t>
            </a:r>
            <a:r>
              <a:rPr lang="en-GB" sz="2400" b="0" dirty="0">
                <a:latin typeface="Calibri" panose="020F0502020204030204" pitchFamily="34" charset="0"/>
              </a:rPr>
              <a:t>,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</a:rPr>
              <a:t>Centre</a:t>
            </a:r>
            <a:r>
              <a:rPr lang="en-GB" sz="2400" b="0" dirty="0">
                <a:latin typeface="Calibri" panose="020F0502020204030204" pitchFamily="34" charset="0"/>
              </a:rPr>
              <a:t>, </a:t>
            </a: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</a:rPr>
              <a:t>East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7709807" cy="822325"/>
          </a:xfrm>
        </p:spPr>
        <p:txBody>
          <a:bodyPr/>
          <a:lstStyle/>
          <a:p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Significant within sub-region variation in achieving the 2</a:t>
            </a:r>
            <a:r>
              <a:rPr lang="en-GB" sz="3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90 (ART)</a:t>
            </a:r>
            <a:endParaRPr lang="en-GB" sz="3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13078" r="1210" b="17664"/>
          <a:stretch/>
        </p:blipFill>
        <p:spPr>
          <a:xfrm>
            <a:off x="916768" y="1160529"/>
            <a:ext cx="7969206" cy="51206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379913" y="4290510"/>
            <a:ext cx="1494062" cy="766306"/>
          </a:xfrm>
          <a:prstGeom prst="roundRect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58-100%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898593" y="5229374"/>
            <a:ext cx="1280160" cy="766306"/>
          </a:xfrm>
          <a:prstGeom prst="roundRect">
            <a:avLst/>
          </a:prstGeom>
          <a:solidFill>
            <a:srgbClr val="00B0F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50-85%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78433" y="2800899"/>
            <a:ext cx="1280160" cy="766306"/>
          </a:xfrm>
          <a:prstGeom prst="round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30-95%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5" r="68032" b="77245"/>
          <a:stretch/>
        </p:blipFill>
        <p:spPr>
          <a:xfrm>
            <a:off x="244076" y="1117653"/>
            <a:ext cx="3089328" cy="9592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142875"/>
            <a:ext cx="7830312" cy="822325"/>
          </a:xfrm>
        </p:spPr>
        <p:txBody>
          <a:bodyPr/>
          <a:lstStyle/>
          <a:p>
            <a:pPr>
              <a:defRPr/>
            </a:pPr>
            <a:r>
              <a:rPr lang="en-GB" altLang="en-US" sz="3100" dirty="0">
                <a:latin typeface="Calibri" panose="020F0502020204030204" pitchFamily="34" charset="0"/>
                <a:cs typeface="+mj-cs"/>
              </a:rPr>
              <a:t>Policies on </a:t>
            </a:r>
            <a:r>
              <a:rPr lang="en-GB" altLang="en-US" sz="3100" dirty="0" smtClean="0">
                <a:latin typeface="Calibri" panose="020F0502020204030204" pitchFamily="34" charset="0"/>
                <a:cs typeface="+mj-cs"/>
              </a:rPr>
              <a:t>ART initiation </a:t>
            </a:r>
            <a:r>
              <a:rPr lang="en-GB" altLang="en-US" sz="3100" dirty="0">
                <a:latin typeface="Calibri" panose="020F0502020204030204" pitchFamily="34" charset="0"/>
                <a:cs typeface="+mj-cs"/>
              </a:rPr>
              <a:t>in </a:t>
            </a:r>
            <a:r>
              <a:rPr lang="en-GB" altLang="en-US" sz="3100" dirty="0" smtClean="0">
                <a:latin typeface="Calibri" panose="020F0502020204030204" pitchFamily="34" charset="0"/>
                <a:cs typeface="+mj-cs"/>
              </a:rPr>
              <a:t>European countries </a:t>
            </a:r>
            <a:r>
              <a:rPr lang="en-GB" altLang="en-US" sz="2400" b="0" dirty="0">
                <a:latin typeface="Calibri" panose="020F0502020204030204" pitchFamily="34" charset="0"/>
              </a:rPr>
              <a:t>2014 (n=49</a:t>
            </a:r>
            <a:r>
              <a:rPr lang="en-GB" altLang="en-US" sz="2400" b="0" dirty="0" smtClean="0">
                <a:latin typeface="Calibri" panose="020F0502020204030204" pitchFamily="34" charset="0"/>
              </a:rPr>
              <a:t>)</a:t>
            </a:r>
            <a:endParaRPr lang="en-GB" sz="24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3715657" y="5975675"/>
            <a:ext cx="7120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5657" y="5939099"/>
            <a:ext cx="5271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774813"/>
              </p:ext>
            </p:extLst>
          </p:nvPr>
        </p:nvGraphicFramePr>
        <p:xfrm>
          <a:off x="129025" y="965200"/>
          <a:ext cx="8830492" cy="540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4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142875"/>
            <a:ext cx="7830312" cy="822325"/>
          </a:xfrm>
        </p:spPr>
        <p:txBody>
          <a:bodyPr/>
          <a:lstStyle/>
          <a:p>
            <a:pPr>
              <a:defRPr/>
            </a:pPr>
            <a:r>
              <a:rPr lang="en-GB" altLang="en-US" sz="3100" dirty="0">
                <a:latin typeface="Calibri" panose="020F0502020204030204" pitchFamily="34" charset="0"/>
                <a:cs typeface="+mj-cs"/>
              </a:rPr>
              <a:t>Policies on </a:t>
            </a:r>
            <a:r>
              <a:rPr lang="en-GB" altLang="en-US" sz="3100" dirty="0" smtClean="0">
                <a:latin typeface="Calibri" panose="020F0502020204030204" pitchFamily="34" charset="0"/>
                <a:cs typeface="+mj-cs"/>
              </a:rPr>
              <a:t>ART initiation </a:t>
            </a:r>
            <a:r>
              <a:rPr lang="en-GB" altLang="en-US" sz="3100" dirty="0">
                <a:latin typeface="Calibri" panose="020F0502020204030204" pitchFamily="34" charset="0"/>
                <a:cs typeface="+mj-cs"/>
              </a:rPr>
              <a:t>in </a:t>
            </a:r>
            <a:r>
              <a:rPr lang="en-GB" altLang="en-US" sz="3100" dirty="0" smtClean="0">
                <a:latin typeface="Calibri" panose="020F0502020204030204" pitchFamily="34" charset="0"/>
                <a:cs typeface="+mj-cs"/>
              </a:rPr>
              <a:t>European countries </a:t>
            </a:r>
            <a:r>
              <a:rPr lang="en-GB" altLang="en-US" sz="2400" b="0" dirty="0">
                <a:latin typeface="Calibri" panose="020F0502020204030204" pitchFamily="34" charset="0"/>
              </a:rPr>
              <a:t>2014 (n=49)</a:t>
            </a:r>
            <a:endParaRPr lang="en-GB" sz="24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3715657" y="5975675"/>
            <a:ext cx="7120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5657" y="5939099"/>
            <a:ext cx="5271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800929"/>
              </p:ext>
            </p:extLst>
          </p:nvPr>
        </p:nvGraphicFramePr>
        <p:xfrm>
          <a:off x="129025" y="965200"/>
          <a:ext cx="8830492" cy="540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2198" t="10674" r="33297" b="7040"/>
          <a:stretch/>
        </p:blipFill>
        <p:spPr>
          <a:xfrm rot="1169263">
            <a:off x="2287145" y="1762453"/>
            <a:ext cx="1613713" cy="232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1465" t="11026" r="32564" b="7275"/>
          <a:stretch/>
        </p:blipFill>
        <p:spPr>
          <a:xfrm rot="20816661">
            <a:off x="2382596" y="3380400"/>
            <a:ext cx="1629650" cy="229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0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142875"/>
            <a:ext cx="7830312" cy="822325"/>
          </a:xfrm>
        </p:spPr>
        <p:txBody>
          <a:bodyPr/>
          <a:lstStyle/>
          <a:p>
            <a:pPr>
              <a:defRPr/>
            </a:pPr>
            <a:r>
              <a:rPr lang="en-GB" altLang="en-US" sz="3100" dirty="0">
                <a:latin typeface="Calibri" panose="020F0502020204030204" pitchFamily="34" charset="0"/>
                <a:cs typeface="+mj-cs"/>
              </a:rPr>
              <a:t>Policies on </a:t>
            </a:r>
            <a:r>
              <a:rPr lang="en-GB" altLang="en-US" sz="3100" dirty="0" smtClean="0">
                <a:latin typeface="Calibri" panose="020F0502020204030204" pitchFamily="34" charset="0"/>
                <a:cs typeface="+mj-cs"/>
              </a:rPr>
              <a:t>ART initiation </a:t>
            </a:r>
            <a:r>
              <a:rPr lang="en-GB" altLang="en-US" sz="3100" dirty="0">
                <a:latin typeface="Calibri" panose="020F0502020204030204" pitchFamily="34" charset="0"/>
                <a:cs typeface="+mj-cs"/>
              </a:rPr>
              <a:t>in </a:t>
            </a:r>
            <a:r>
              <a:rPr lang="en-GB" altLang="en-US" sz="3100" dirty="0" smtClean="0">
                <a:latin typeface="Calibri" panose="020F0502020204030204" pitchFamily="34" charset="0"/>
                <a:cs typeface="+mj-cs"/>
              </a:rPr>
              <a:t>European countries </a:t>
            </a:r>
            <a:r>
              <a:rPr lang="pt-BR" altLang="en-US" sz="2400" b="0" dirty="0">
                <a:latin typeface="Calibri" panose="020F0502020204030204" pitchFamily="34" charset="0"/>
                <a:cs typeface="+mj-cs"/>
              </a:rPr>
              <a:t>2014 (n=49), 2016 (n=47</a:t>
            </a:r>
            <a:r>
              <a:rPr lang="pt-BR" altLang="en-US" sz="2400" b="0" dirty="0" smtClean="0">
                <a:latin typeface="Calibri" panose="020F0502020204030204" pitchFamily="34" charset="0"/>
                <a:cs typeface="+mj-cs"/>
              </a:rPr>
              <a:t>)</a:t>
            </a:r>
            <a:endParaRPr lang="en-GB" sz="24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3715657" y="5975675"/>
            <a:ext cx="7120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5657" y="5939099"/>
            <a:ext cx="5271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858778"/>
              </p:ext>
            </p:extLst>
          </p:nvPr>
        </p:nvGraphicFramePr>
        <p:xfrm>
          <a:off x="129025" y="965200"/>
          <a:ext cx="8830492" cy="540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2198" t="10674" r="33297" b="7040"/>
          <a:stretch/>
        </p:blipFill>
        <p:spPr>
          <a:xfrm rot="1169263">
            <a:off x="2287145" y="1762453"/>
            <a:ext cx="1613713" cy="232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1465" t="11026" r="32564" b="7275"/>
          <a:stretch/>
        </p:blipFill>
        <p:spPr>
          <a:xfrm rot="20816661">
            <a:off x="2382596" y="3380400"/>
            <a:ext cx="1629650" cy="229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9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142875"/>
            <a:ext cx="7830312" cy="822325"/>
          </a:xfrm>
        </p:spPr>
        <p:txBody>
          <a:bodyPr/>
          <a:lstStyle/>
          <a:p>
            <a:pPr>
              <a:defRPr/>
            </a:pPr>
            <a:r>
              <a:rPr lang="en-GB" altLang="en-US" sz="3100" dirty="0">
                <a:latin typeface="Calibri" panose="020F0502020204030204" pitchFamily="34" charset="0"/>
                <a:cs typeface="+mj-cs"/>
              </a:rPr>
              <a:t>Policies on </a:t>
            </a:r>
            <a:r>
              <a:rPr lang="en-GB" altLang="en-US" sz="3100" dirty="0" smtClean="0">
                <a:latin typeface="Calibri" panose="020F0502020204030204" pitchFamily="34" charset="0"/>
                <a:cs typeface="+mj-cs"/>
              </a:rPr>
              <a:t>ART initiation </a:t>
            </a:r>
            <a:r>
              <a:rPr lang="en-GB" altLang="en-US" sz="3100" dirty="0">
                <a:latin typeface="Calibri" panose="020F0502020204030204" pitchFamily="34" charset="0"/>
                <a:cs typeface="+mj-cs"/>
              </a:rPr>
              <a:t>in </a:t>
            </a:r>
            <a:r>
              <a:rPr lang="en-GB" altLang="en-US" sz="3100" dirty="0" smtClean="0">
                <a:latin typeface="Calibri" panose="020F0502020204030204" pitchFamily="34" charset="0"/>
                <a:cs typeface="+mj-cs"/>
              </a:rPr>
              <a:t>European countries </a:t>
            </a:r>
            <a:r>
              <a:rPr lang="en-GB" altLang="en-US" sz="2400" b="0" dirty="0" smtClean="0">
                <a:latin typeface="Calibri" panose="020F0502020204030204" pitchFamily="34" charset="0"/>
                <a:cs typeface="+mj-cs"/>
              </a:rPr>
              <a:t>2014 </a:t>
            </a:r>
            <a:r>
              <a:rPr lang="en-GB" altLang="en-US" sz="2400" b="0" dirty="0">
                <a:latin typeface="Calibri" panose="020F0502020204030204" pitchFamily="34" charset="0"/>
              </a:rPr>
              <a:t>(</a:t>
            </a:r>
            <a:r>
              <a:rPr lang="en-GB" altLang="en-US" sz="2400" b="0" dirty="0" smtClean="0">
                <a:latin typeface="Calibri" panose="020F0502020204030204" pitchFamily="34" charset="0"/>
              </a:rPr>
              <a:t>n=49)</a:t>
            </a:r>
            <a:r>
              <a:rPr lang="en-GB" altLang="en-US" sz="2400" b="0" dirty="0" smtClean="0">
                <a:latin typeface="Calibri" panose="020F0502020204030204" pitchFamily="34" charset="0"/>
                <a:cs typeface="+mj-cs"/>
              </a:rPr>
              <a:t>, 2016 </a:t>
            </a:r>
            <a:r>
              <a:rPr lang="en-GB" altLang="en-US" sz="2400" b="0" dirty="0">
                <a:latin typeface="Calibri" panose="020F0502020204030204" pitchFamily="34" charset="0"/>
              </a:rPr>
              <a:t>(</a:t>
            </a:r>
            <a:r>
              <a:rPr lang="en-GB" altLang="en-US" sz="2400" b="0" dirty="0" smtClean="0">
                <a:latin typeface="Calibri" panose="020F0502020204030204" pitchFamily="34" charset="0"/>
              </a:rPr>
              <a:t>n=47)</a:t>
            </a:r>
            <a:r>
              <a:rPr lang="en-GB" altLang="en-US" sz="2400" b="0" dirty="0" smtClean="0">
                <a:latin typeface="Calibri" panose="020F0502020204030204" pitchFamily="34" charset="0"/>
                <a:cs typeface="+mj-cs"/>
              </a:rPr>
              <a:t>, 2018 (n=52)</a:t>
            </a:r>
            <a:endParaRPr lang="en-GB" sz="24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3715657" y="5975675"/>
            <a:ext cx="7120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5657" y="5939099"/>
            <a:ext cx="5271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147358"/>
              </p:ext>
            </p:extLst>
          </p:nvPr>
        </p:nvGraphicFramePr>
        <p:xfrm>
          <a:off x="129025" y="965200"/>
          <a:ext cx="8830492" cy="540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2198" t="10674" r="33297" b="7040"/>
          <a:stretch/>
        </p:blipFill>
        <p:spPr>
          <a:xfrm rot="1169263">
            <a:off x="2287145" y="1762453"/>
            <a:ext cx="1613713" cy="232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1465" t="11026" r="32564" b="7275"/>
          <a:stretch/>
        </p:blipFill>
        <p:spPr>
          <a:xfrm rot="20816661">
            <a:off x="2382596" y="3380400"/>
            <a:ext cx="1629650" cy="229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8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147638" y="3861909"/>
            <a:ext cx="8496490" cy="8826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Overview of the HIV 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continuum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in Europe and Central Asia </a:t>
            </a:r>
            <a:endParaRPr lang="en-GB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9092" y="5584805"/>
            <a:ext cx="8208074" cy="953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defRPr/>
            </a:pPr>
            <a:endParaRPr lang="en-GB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925" y="5854772"/>
            <a:ext cx="8552062" cy="953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defRPr/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Teymur Noori, ECDC</a:t>
            </a:r>
          </a:p>
          <a:p>
            <a:pPr eaLnBrk="0" fontAlgn="base" hangingPunct="0">
              <a:spcBef>
                <a:spcPct val="0"/>
              </a:spcBef>
              <a:defRPr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22nd International AIDS </a:t>
            </a: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Conference, Amsterdam 2018</a:t>
            </a:r>
          </a:p>
          <a:p>
            <a:pPr eaLnBrk="0" fontAlgn="base" hangingPunct="0">
              <a:spcBef>
                <a:spcPct val="0"/>
              </a:spcBef>
              <a:defRPr/>
            </a:pP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ECDC/EACS satellite: Getting 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90: Addressing </a:t>
            </a: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inequalities in 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HIV continuum of care in Europe </a:t>
            </a: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Central Asia</a:t>
            </a:r>
          </a:p>
          <a:p>
            <a:pPr eaLnBrk="0" fontAlgn="base" hangingPunct="0">
              <a:spcBef>
                <a:spcPct val="0"/>
              </a:spcBef>
              <a:defRPr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23 July </a:t>
            </a: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</a:t>
            </a:r>
            <a:r>
              <a:rPr lang="en-GB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GB" sz="14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12:30-14:30</a:t>
            </a:r>
            <a:endParaRPr lang="en-GB" sz="1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TextShape 1"/>
          <p:cNvSpPr txBox="1"/>
          <p:nvPr/>
        </p:nvSpPr>
        <p:spPr>
          <a:xfrm>
            <a:off x="302760" y="157320"/>
            <a:ext cx="7758360" cy="6163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Availability of ART for undocumented </a:t>
            </a:r>
            <a:r>
              <a:rPr kumimoji="0" lang="en-US" sz="31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migrants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-1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2018</a:t>
            </a:r>
            <a:endParaRPr kumimoji="0" lang="en-US" sz="280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</p:txBody>
      </p:sp>
      <p:sp>
        <p:nvSpPr>
          <p:cNvPr id="784" name="CustomShape 2"/>
          <p:cNvSpPr/>
          <p:nvPr/>
        </p:nvSpPr>
        <p:spPr>
          <a:xfrm>
            <a:off x="575640" y="5801760"/>
            <a:ext cx="6774840" cy="13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  <a:cs typeface="+mn-cs"/>
              </a:rPr>
              <a:t>Source: ECDC. From Dublin to Rome: ten years of responding to HIV in Europe and Central Asia: Stockholm, ECDC; 2014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10296" r="651" b="17705"/>
          <a:stretch/>
        </p:blipFill>
        <p:spPr>
          <a:xfrm>
            <a:off x="856211" y="942401"/>
            <a:ext cx="8171411" cy="5346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r="85118" b="79405"/>
          <a:stretch/>
        </p:blipFill>
        <p:spPr>
          <a:xfrm>
            <a:off x="131230" y="4020669"/>
            <a:ext cx="1885829" cy="1106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48" r="95231" b="14870"/>
          <a:stretch/>
        </p:blipFill>
        <p:spPr>
          <a:xfrm>
            <a:off x="3576796" y="5554252"/>
            <a:ext cx="161487" cy="179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0697" t="21030" r="29278" b="19333"/>
          <a:stretch/>
        </p:blipFill>
        <p:spPr>
          <a:xfrm>
            <a:off x="5176669" y="910632"/>
            <a:ext cx="3892519" cy="326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93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9" y="2657632"/>
            <a:ext cx="5622912" cy="2742884"/>
          </a:xfrm>
        </p:spPr>
      </p:pic>
      <p:sp>
        <p:nvSpPr>
          <p:cNvPr id="7" name="TextBox 6"/>
          <p:cNvSpPr txBox="1"/>
          <p:nvPr/>
        </p:nvSpPr>
        <p:spPr>
          <a:xfrm>
            <a:off x="4372622" y="2492773"/>
            <a:ext cx="1947539" cy="30725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</a:rPr>
              <a:t>Fast Track Targets by 2020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675653"/>
            <a:ext cx="1947539" cy="261610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73%</a:t>
            </a:r>
          </a:p>
          <a:p>
            <a:pPr algn="ctr"/>
            <a:endParaRPr lang="en-GB" sz="1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of all people living with HIV </a:t>
            </a:r>
          </a:p>
          <a:p>
            <a:pPr algn="ctr"/>
            <a:endParaRPr lang="en-GB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397" y="3889248"/>
            <a:ext cx="36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=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832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1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9728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2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8624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3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6658" y="4561154"/>
            <a:ext cx="18652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iagnosed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ART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832" y="4561155"/>
            <a:ext cx="15187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iving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DIAGNOSED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7333" y="4533110"/>
            <a:ext cx="1816594" cy="1000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 ART </a:t>
            </a:r>
          </a:p>
          <a:p>
            <a:pPr algn="ctr"/>
            <a:endParaRPr lang="en-GB" sz="7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9441" y="1743455"/>
            <a:ext cx="201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Overall target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latin typeface="Calibri" panose="020F0502020204030204" pitchFamily="34" charset="0"/>
              </a:rPr>
              <a:t>Progress toward achieving the </a:t>
            </a:r>
            <a:r>
              <a:rPr lang="en-GB" sz="3400" dirty="0" smtClean="0">
                <a:latin typeface="Calibri" panose="020F0502020204030204" pitchFamily="34" charset="0"/>
              </a:rPr>
              <a:t>3</a:t>
            </a:r>
            <a:r>
              <a:rPr lang="en-GB" sz="3400" baseline="30000" dirty="0" smtClean="0">
                <a:latin typeface="Calibri" panose="020F0502020204030204" pitchFamily="34" charset="0"/>
              </a:rPr>
              <a:t>rd</a:t>
            </a:r>
            <a:r>
              <a:rPr lang="en-GB" sz="3400" dirty="0" smtClean="0">
                <a:latin typeface="Calibri" panose="020F0502020204030204" pitchFamily="34" charset="0"/>
              </a:rPr>
              <a:t> 90</a:t>
            </a:r>
            <a:r>
              <a:rPr lang="en-GB" sz="3400" dirty="0">
                <a:latin typeface="Calibri" panose="020F0502020204030204" pitchFamily="34" charset="0"/>
              </a:rPr>
              <a:t>:</a:t>
            </a:r>
            <a:r>
              <a:rPr lang="en-GB" sz="3200" dirty="0">
                <a:latin typeface="Calibri" panose="020F0502020204030204" pitchFamily="34" charset="0"/>
              </a:rPr>
              <a:t/>
            </a:r>
            <a:br>
              <a:rPr lang="en-GB" sz="3200" dirty="0">
                <a:latin typeface="Calibri" panose="020F0502020204030204" pitchFamily="34" charset="0"/>
              </a:rPr>
            </a:br>
            <a:r>
              <a:rPr lang="en-GB" sz="24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</a:t>
            </a:r>
            <a:r>
              <a:rPr lang="en-GB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those on ART virally suppressed (</a:t>
            </a:r>
            <a:r>
              <a:rPr lang="en-GB" sz="24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n=35)</a:t>
            </a:r>
            <a:endParaRPr lang="en-GB" sz="2400" b="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336625"/>
              </p:ext>
            </p:extLst>
          </p:nvPr>
        </p:nvGraphicFramePr>
        <p:xfrm>
          <a:off x="396091" y="1554480"/>
          <a:ext cx="8003326" cy="471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Straight Connector 17"/>
          <p:cNvCxnSpPr/>
          <p:nvPr/>
        </p:nvCxnSpPr>
        <p:spPr bwMode="auto">
          <a:xfrm flipV="1">
            <a:off x="853527" y="2037808"/>
            <a:ext cx="7556609" cy="1847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853527" y="2236126"/>
            <a:ext cx="7556609" cy="150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ounded Rectangle 19"/>
          <p:cNvSpPr>
            <a:spLocks/>
          </p:cNvSpPr>
          <p:nvPr/>
        </p:nvSpPr>
        <p:spPr>
          <a:xfrm>
            <a:off x="7469519" y="1588482"/>
            <a:ext cx="1528446" cy="260077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90%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>
            <a:spLocks/>
          </p:cNvSpPr>
          <p:nvPr/>
        </p:nvSpPr>
        <p:spPr>
          <a:xfrm>
            <a:off x="7299391" y="2365851"/>
            <a:ext cx="1716552" cy="239339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average </a:t>
            </a: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85%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409372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Latest available data reported, ranging from 2014-2017.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48603" y="1185355"/>
            <a:ext cx="1281794" cy="258311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Target reached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807820" y="1184234"/>
            <a:ext cx="1676401" cy="265538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Above regional average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961644" y="1184234"/>
            <a:ext cx="1676401" cy="2655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Below regional average</a:t>
            </a:r>
          </a:p>
        </p:txBody>
      </p:sp>
    </p:spTree>
    <p:extLst>
      <p:ext uri="{BB962C8B-B14F-4D97-AF65-F5344CB8AC3E}">
        <p14:creationId xmlns:p14="http://schemas.microsoft.com/office/powerpoint/2010/main" val="39811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0" b="48898"/>
          <a:stretch/>
        </p:blipFill>
        <p:spPr>
          <a:xfrm>
            <a:off x="725857" y="1071154"/>
            <a:ext cx="7408189" cy="520929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8229600" cy="822325"/>
          </a:xfrm>
        </p:spPr>
        <p:txBody>
          <a:bodyPr/>
          <a:lstStyle/>
          <a:p>
            <a:r>
              <a:rPr lang="en-GB" sz="3400" dirty="0">
                <a:latin typeface="Calibri" panose="020F0502020204030204" pitchFamily="34" charset="0"/>
              </a:rPr>
              <a:t>Progress toward achieving the </a:t>
            </a:r>
            <a:r>
              <a:rPr lang="en-GB" sz="3400" dirty="0" smtClean="0">
                <a:latin typeface="Calibri" panose="020F0502020204030204" pitchFamily="34" charset="0"/>
              </a:rPr>
              <a:t>3</a:t>
            </a:r>
            <a:r>
              <a:rPr lang="en-GB" sz="3400" baseline="30000" dirty="0" smtClean="0">
                <a:latin typeface="Calibri" panose="020F0502020204030204" pitchFamily="34" charset="0"/>
              </a:rPr>
              <a:t>rd</a:t>
            </a:r>
            <a:r>
              <a:rPr lang="en-GB" sz="3400" dirty="0" smtClean="0">
                <a:latin typeface="Calibri" panose="020F0502020204030204" pitchFamily="34" charset="0"/>
              </a:rPr>
              <a:t> 90</a:t>
            </a:r>
            <a:r>
              <a:rPr lang="en-GB" sz="3400" dirty="0">
                <a:latin typeface="Calibri" panose="020F0502020204030204" pitchFamily="34" charset="0"/>
              </a:rPr>
              <a:t>: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sz="2400" b="0" dirty="0" smtClean="0">
                <a:latin typeface="Calibri" panose="020F0502020204030204" pitchFamily="34" charset="0"/>
              </a:rPr>
              <a:t>Significant sub-regional </a:t>
            </a:r>
            <a:r>
              <a:rPr lang="en-GB" sz="2400" b="0" dirty="0">
                <a:latin typeface="Calibri" panose="020F0502020204030204" pitchFamily="34" charset="0"/>
              </a:rPr>
              <a:t>variation: 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</a:rPr>
              <a:t>West</a:t>
            </a:r>
            <a:r>
              <a:rPr lang="en-GB" sz="2400" b="0" dirty="0">
                <a:latin typeface="Calibri" panose="020F0502020204030204" pitchFamily="34" charset="0"/>
              </a:rPr>
              <a:t>,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</a:rPr>
              <a:t>Centre</a:t>
            </a:r>
            <a:r>
              <a:rPr lang="en-GB" sz="2400" b="0" dirty="0">
                <a:latin typeface="Calibri" panose="020F0502020204030204" pitchFamily="34" charset="0"/>
              </a:rPr>
              <a:t>, </a:t>
            </a: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</a:rPr>
              <a:t>East</a:t>
            </a:r>
            <a:endParaRPr lang="en-GB" sz="2600" b="0" dirty="0"/>
          </a:p>
        </p:txBody>
      </p:sp>
      <p:sp>
        <p:nvSpPr>
          <p:cNvPr id="6" name="Rectangle 5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7709807" cy="822325"/>
          </a:xfrm>
        </p:spPr>
        <p:txBody>
          <a:bodyPr/>
          <a:lstStyle/>
          <a:p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Significant within sub-region variation in achieving the 3</a:t>
            </a:r>
            <a:r>
              <a:rPr lang="en-GB" sz="3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90 (viral suppression)</a:t>
            </a:r>
            <a:endParaRPr lang="en-GB" sz="3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0082" r="626" b="18452"/>
          <a:stretch/>
        </p:blipFill>
        <p:spPr>
          <a:xfrm>
            <a:off x="925954" y="1230284"/>
            <a:ext cx="7868912" cy="50873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321725" y="4315447"/>
            <a:ext cx="1494062" cy="766306"/>
          </a:xfrm>
          <a:prstGeom prst="roundRect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32-98%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898593" y="5214064"/>
            <a:ext cx="1280160" cy="766306"/>
          </a:xfrm>
          <a:prstGeom prst="roundRect">
            <a:avLst/>
          </a:prstGeom>
          <a:solidFill>
            <a:srgbClr val="00B0F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14-99%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144044" y="2709459"/>
            <a:ext cx="1280160" cy="766306"/>
          </a:xfrm>
          <a:prstGeom prst="round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42-86%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r="67848" b="77496"/>
          <a:stretch/>
        </p:blipFill>
        <p:spPr>
          <a:xfrm>
            <a:off x="107719" y="1138586"/>
            <a:ext cx="3117619" cy="9712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9" y="2657632"/>
            <a:ext cx="5622912" cy="27428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</a:rPr>
              <a:t>Fast Track Targets by 2020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675653"/>
            <a:ext cx="1947539" cy="26161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73%</a:t>
            </a:r>
          </a:p>
          <a:p>
            <a:pPr algn="ctr"/>
            <a:endParaRPr lang="en-GB" sz="1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of all people living with HIV </a:t>
            </a:r>
          </a:p>
          <a:p>
            <a:pPr algn="ctr"/>
            <a:endParaRPr lang="en-GB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397" y="3889248"/>
            <a:ext cx="36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=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832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1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9728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2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8624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3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6658" y="4561154"/>
            <a:ext cx="18652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iagnosed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ART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832" y="4561155"/>
            <a:ext cx="15187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iving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DIAGNOSED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7333" y="4533110"/>
            <a:ext cx="1816594" cy="1000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 ART </a:t>
            </a:r>
          </a:p>
          <a:p>
            <a:pPr algn="ctr"/>
            <a:endParaRPr lang="en-GB" sz="7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9441" y="1743455"/>
            <a:ext cx="201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Overall target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Progress toward achieving the </a:t>
            </a:r>
            <a:r>
              <a:rPr lang="en-GB" sz="3200" dirty="0" smtClean="0">
                <a:latin typeface="Calibri" panose="020F0502020204030204" pitchFamily="34" charset="0"/>
              </a:rPr>
              <a:t>overall target:</a:t>
            </a:r>
            <a:r>
              <a:rPr lang="en-GB" sz="3200" dirty="0">
                <a:latin typeface="Calibri" panose="020F0502020204030204" pitchFamily="34" charset="0"/>
              </a:rPr>
              <a:t/>
            </a:r>
            <a:br>
              <a:rPr lang="en-GB" sz="3200" dirty="0">
                <a:latin typeface="Calibri" panose="020F0502020204030204" pitchFamily="34" charset="0"/>
              </a:rPr>
            </a:br>
            <a:r>
              <a:rPr lang="en-GB" sz="2400" b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lang="en-GB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all PLHIV virally suppressed (</a:t>
            </a:r>
            <a:r>
              <a:rPr lang="en-GB" sz="24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n=34)</a:t>
            </a:r>
            <a:endParaRPr lang="en-GB" b="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670510"/>
              </p:ext>
            </p:extLst>
          </p:nvPr>
        </p:nvGraphicFramePr>
        <p:xfrm>
          <a:off x="323850" y="1567543"/>
          <a:ext cx="8101693" cy="4689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>
            <a:spLocks/>
          </p:cNvSpPr>
          <p:nvPr/>
        </p:nvSpPr>
        <p:spPr>
          <a:xfrm>
            <a:off x="7286868" y="3865671"/>
            <a:ext cx="1722580" cy="213539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average </a:t>
            </a:r>
            <a:r>
              <a:rPr lang="en-US" sz="14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43%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>
            <a:spLocks/>
          </p:cNvSpPr>
          <p:nvPr/>
        </p:nvSpPr>
        <p:spPr>
          <a:xfrm>
            <a:off x="7468135" y="2317777"/>
            <a:ext cx="1540442" cy="217390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target </a:t>
            </a:r>
            <a:r>
              <a:rPr lang="en-US" sz="1400" b="1" kern="0" dirty="0" smtClean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74986" y="2661241"/>
            <a:ext cx="7650557" cy="1664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774986" y="3722916"/>
            <a:ext cx="7650557" cy="15253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457200" y="6409372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Latest available data reported, ranging from 2014-2017.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8603" y="1185355"/>
            <a:ext cx="1281794" cy="258311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Target reached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07820" y="1184234"/>
            <a:ext cx="1676401" cy="265538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Above regional average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961644" y="1184234"/>
            <a:ext cx="1676401" cy="2655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Below regional average</a:t>
            </a:r>
          </a:p>
        </p:txBody>
      </p:sp>
    </p:spTree>
    <p:extLst>
      <p:ext uri="{BB962C8B-B14F-4D97-AF65-F5344CB8AC3E}">
        <p14:creationId xmlns:p14="http://schemas.microsoft.com/office/powerpoint/2010/main" val="17038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8229600" cy="822325"/>
          </a:xfrm>
        </p:spPr>
        <p:txBody>
          <a:bodyPr/>
          <a:lstStyle/>
          <a:p>
            <a:r>
              <a:rPr lang="en-GB" sz="2700" dirty="0">
                <a:latin typeface="Calibri" panose="020F0502020204030204" pitchFamily="34" charset="0"/>
              </a:rPr>
              <a:t>Progress toward achieving the overall </a:t>
            </a:r>
            <a:r>
              <a:rPr lang="en-GB" sz="2700" dirty="0" smtClean="0">
                <a:latin typeface="Calibri" panose="020F0502020204030204" pitchFamily="34" charset="0"/>
              </a:rPr>
              <a:t>90-90-90 target</a:t>
            </a:r>
            <a:r>
              <a:rPr lang="en-GB" sz="2700" dirty="0">
                <a:latin typeface="Calibri" panose="020F0502020204030204" pitchFamily="34" charset="0"/>
              </a:rPr>
              <a:t>:</a:t>
            </a:r>
            <a:r>
              <a:rPr lang="en-GB" sz="3200" dirty="0">
                <a:latin typeface="Calibri" panose="020F0502020204030204" pitchFamily="34" charset="0"/>
              </a:rPr>
              <a:t/>
            </a:r>
            <a:br>
              <a:rPr lang="en-GB" sz="3200" dirty="0">
                <a:latin typeface="Calibri" panose="020F0502020204030204" pitchFamily="34" charset="0"/>
              </a:rPr>
            </a:br>
            <a:r>
              <a:rPr lang="en-GB" sz="2400" b="0" dirty="0" smtClean="0">
                <a:latin typeface="Calibri" panose="020F0502020204030204" pitchFamily="34" charset="0"/>
              </a:rPr>
              <a:t>Significant sub-regional </a:t>
            </a:r>
            <a:r>
              <a:rPr lang="en-GB" sz="2400" b="0" dirty="0">
                <a:latin typeface="Calibri" panose="020F0502020204030204" pitchFamily="34" charset="0"/>
              </a:rPr>
              <a:t>variation: 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</a:rPr>
              <a:t>West</a:t>
            </a:r>
            <a:r>
              <a:rPr lang="en-GB" sz="2400" b="0" dirty="0">
                <a:latin typeface="Calibri" panose="020F0502020204030204" pitchFamily="34" charset="0"/>
              </a:rPr>
              <a:t>,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</a:rPr>
              <a:t>Centre</a:t>
            </a:r>
            <a:r>
              <a:rPr lang="en-GB" sz="2400" b="0" dirty="0">
                <a:latin typeface="Calibri" panose="020F0502020204030204" pitchFamily="34" charset="0"/>
              </a:rPr>
              <a:t>, </a:t>
            </a: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</a:rPr>
              <a:t>East</a:t>
            </a:r>
            <a:endParaRPr lang="en-GB" sz="24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5" b="48485"/>
          <a:stretch/>
        </p:blipFill>
        <p:spPr>
          <a:xfrm>
            <a:off x="705394" y="982213"/>
            <a:ext cx="7399515" cy="52980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10530" r="1875" b="19180"/>
          <a:stretch/>
        </p:blipFill>
        <p:spPr>
          <a:xfrm>
            <a:off x="981901" y="1254438"/>
            <a:ext cx="7814443" cy="504661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330037" y="4273885"/>
            <a:ext cx="1494062" cy="766306"/>
          </a:xfrm>
          <a:prstGeom prst="roundRect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20-87%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989073" y="5298331"/>
            <a:ext cx="1280160" cy="766306"/>
          </a:xfrm>
          <a:prstGeom prst="roundRect">
            <a:avLst/>
          </a:prstGeom>
          <a:solidFill>
            <a:srgbClr val="00B0F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6-54%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27913" y="2928212"/>
            <a:ext cx="1280160" cy="766306"/>
          </a:xfrm>
          <a:prstGeom prst="round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22-36%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7709807" cy="822325"/>
          </a:xfrm>
        </p:spPr>
        <p:txBody>
          <a:bodyPr/>
          <a:lstStyle/>
          <a:p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Significant within sub-region variation in achieving the overall 90-90-90 target (73% viral suppression of all PLHIV)</a:t>
            </a:r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r="68005" b="77368"/>
          <a:stretch/>
        </p:blipFill>
        <p:spPr>
          <a:xfrm>
            <a:off x="260701" y="1146115"/>
            <a:ext cx="2964637" cy="9323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7775121" cy="822325"/>
          </a:xfrm>
        </p:spPr>
        <p:txBody>
          <a:bodyPr/>
          <a:lstStyle/>
          <a:p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en-GB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 community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viral </a:t>
            </a:r>
            <a:r>
              <a:rPr lang="en-GB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load/undiagnosed fraction impacting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new HIV </a:t>
            </a:r>
            <a:r>
              <a:rPr lang="en-GB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diagnoses in Europe and Central Asia?</a:t>
            </a:r>
            <a:endParaRPr lang="en-GB" sz="2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23850" y="1254034"/>
          <a:ext cx="6572371" cy="497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81381" y="6437308"/>
            <a:ext cx="82531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ECDC/WHO (2017). HIV/AIDS Surveillance in Europe 2017– 2016 </a:t>
            </a: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lvl="0">
              <a:defRPr/>
            </a:pPr>
            <a:r>
              <a:rPr lang="en-GB" sz="1100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Source: ECDC</a:t>
            </a:r>
            <a:r>
              <a:rPr lang="en-GB" sz="11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Dublin Declaration monitoring 2018; validated unpublished </a:t>
            </a:r>
            <a:r>
              <a:rPr lang="en-GB" sz="1100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en-GB" sz="11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the continuum of care.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5799" t="34766" r="64823" b="58303"/>
          <a:stretch/>
        </p:blipFill>
        <p:spPr>
          <a:xfrm>
            <a:off x="1606732" y="1462335"/>
            <a:ext cx="1214846" cy="5069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5799" t="21339" r="64823" b="64119"/>
          <a:stretch/>
        </p:blipFill>
        <p:spPr>
          <a:xfrm>
            <a:off x="1606732" y="1919858"/>
            <a:ext cx="1214846" cy="10637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6606293" y="1883504"/>
            <a:ext cx="2459328" cy="1136469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26% viral </a:t>
            </a:r>
            <a:r>
              <a:rPr lang="en-GB" sz="1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suppression</a:t>
            </a:r>
            <a:endParaRPr lang="en-GB" sz="1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24% </a:t>
            </a:r>
            <a:r>
              <a:rPr lang="en-GB" sz="1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undiagnosed</a:t>
            </a:r>
            <a:endParaRPr lang="en-GB" sz="1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 </a:t>
            </a:r>
            <a:r>
              <a:rPr lang="en-GB" sz="1400" b="1" u="sng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GB" sz="1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diagnoses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607021" y="3304903"/>
            <a:ext cx="2467190" cy="1136469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72% viral </a:t>
            </a:r>
            <a:r>
              <a:rPr lang="en-GB" sz="1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suppression</a:t>
            </a:r>
            <a:endParaRPr lang="en-GB" sz="1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14% </a:t>
            </a:r>
            <a:r>
              <a:rPr lang="en-GB" sz="1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undiagnosed</a:t>
            </a:r>
            <a:endParaRPr lang="en-GB" sz="1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19% </a:t>
            </a:r>
            <a:r>
              <a:rPr lang="en-GB" sz="1400" b="1" u="sng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decline</a:t>
            </a:r>
            <a:r>
              <a:rPr lang="en-GB" sz="1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diagnoses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607020" y="4714608"/>
            <a:ext cx="2458601" cy="1136469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lang="en-GB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viral </a:t>
            </a:r>
            <a:r>
              <a:rPr lang="en-GB" sz="1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suppression</a:t>
            </a:r>
            <a:endParaRPr lang="en-GB" sz="1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17% </a:t>
            </a:r>
            <a:r>
              <a:rPr lang="en-GB" sz="1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undiagnosed</a:t>
            </a:r>
            <a:endParaRPr lang="en-GB" sz="1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147% </a:t>
            </a:r>
            <a:r>
              <a:rPr lang="en-GB" sz="1400" b="1" u="sng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GB" sz="1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diagnoses</a:t>
            </a:r>
          </a:p>
        </p:txBody>
      </p:sp>
    </p:spTree>
    <p:extLst>
      <p:ext uri="{BB962C8B-B14F-4D97-AF65-F5344CB8AC3E}">
        <p14:creationId xmlns:p14="http://schemas.microsoft.com/office/powerpoint/2010/main" val="28158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de-DE" sz="1200" b="1" dirty="0" smtClean="0"/>
          </a:p>
          <a:p>
            <a:pPr algn="ctr"/>
            <a:r>
              <a:rPr lang="en-GB" sz="3600" u="sng" dirty="0" smtClean="0">
                <a:latin typeface="Calibri" panose="020F0502020204030204" pitchFamily="34" charset="0"/>
              </a:rPr>
              <a:t>Disclosure</a:t>
            </a:r>
          </a:p>
          <a:p>
            <a:pPr algn="ctr"/>
            <a:endParaRPr lang="en-GB" sz="2800" dirty="0">
              <a:latin typeface="Calibri" panose="020F0502020204030204" pitchFamily="34" charset="0"/>
            </a:endParaRPr>
          </a:p>
          <a:p>
            <a:pPr algn="ctr"/>
            <a:endParaRPr lang="en-US" alt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2475"/>
              </p:ext>
            </p:extLst>
          </p:nvPr>
        </p:nvGraphicFramePr>
        <p:xfrm>
          <a:off x="498764" y="2467725"/>
          <a:ext cx="8212973" cy="14020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212973">
                  <a:extLst>
                    <a:ext uri="{9D8B030D-6E8A-4147-A177-3AD203B41FA5}">
                      <a16:colId xmlns:a16="http://schemas.microsoft.com/office/drawing/2014/main" val="2693677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Employed by the European Centre for Disease Prevention and Control</a:t>
                      </a:r>
                    </a:p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9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de-D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potential conflict of interests </a:t>
                      </a:r>
                      <a:endParaRPr lang="en-GB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180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1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572107"/>
              </p:ext>
            </p:extLst>
          </p:nvPr>
        </p:nvGraphicFramePr>
        <p:xfrm>
          <a:off x="323850" y="1254034"/>
          <a:ext cx="8344662" cy="495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7720220" cy="822325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How close are we to reaching the 90-90-90 targets in Europe and Central Asia?</a:t>
            </a:r>
            <a:endParaRPr lang="en-GB" sz="3200" dirty="0">
              <a:latin typeface="Calibri" panose="020F0502020204030204" pitchFamily="34" charset="0"/>
            </a:endParaRPr>
          </a:p>
        </p:txBody>
      </p:sp>
      <p:cxnSp>
        <p:nvCxnSpPr>
          <p:cNvPr id="7" name="Straight Connector 2"/>
          <p:cNvCxnSpPr>
            <a:cxnSpLocks noChangeShapeType="1"/>
          </p:cNvCxnSpPr>
          <p:nvPr/>
        </p:nvCxnSpPr>
        <p:spPr bwMode="auto">
          <a:xfrm>
            <a:off x="3407949" y="2195456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381829" y="1843770"/>
            <a:ext cx="5544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90%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289745" y="2176099"/>
            <a:ext cx="558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81%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2"/>
          <p:cNvCxnSpPr>
            <a:cxnSpLocks noChangeShapeType="1"/>
          </p:cNvCxnSpPr>
          <p:nvPr/>
        </p:nvCxnSpPr>
        <p:spPr bwMode="auto">
          <a:xfrm>
            <a:off x="5286261" y="2549967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206501" y="2529015"/>
            <a:ext cx="564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73%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2"/>
          <p:cNvCxnSpPr>
            <a:cxnSpLocks noChangeShapeType="1"/>
          </p:cNvCxnSpPr>
          <p:nvPr/>
        </p:nvCxnSpPr>
        <p:spPr bwMode="auto">
          <a:xfrm>
            <a:off x="7255275" y="2863694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457200" y="6500813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</a:p>
        </p:txBody>
      </p:sp>
    </p:spTree>
    <p:extLst>
      <p:ext uri="{BB962C8B-B14F-4D97-AF65-F5344CB8AC3E}">
        <p14:creationId xmlns:p14="http://schemas.microsoft.com/office/powerpoint/2010/main" val="3885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719920"/>
              </p:ext>
            </p:extLst>
          </p:nvPr>
        </p:nvGraphicFramePr>
        <p:xfrm>
          <a:off x="323850" y="1254034"/>
          <a:ext cx="8344662" cy="495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7720220" cy="822325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How close are we to reaching the 90-90-90 targets </a:t>
            </a:r>
            <a:r>
              <a:rPr lang="en-GB" sz="3200" dirty="0">
                <a:latin typeface="Calibri" panose="020F0502020204030204" pitchFamily="34" charset="0"/>
              </a:rPr>
              <a:t>in Europe and Central Asia?</a:t>
            </a:r>
          </a:p>
        </p:txBody>
      </p:sp>
      <p:cxnSp>
        <p:nvCxnSpPr>
          <p:cNvPr id="7" name="Straight Connector 2"/>
          <p:cNvCxnSpPr>
            <a:cxnSpLocks noChangeShapeType="1"/>
          </p:cNvCxnSpPr>
          <p:nvPr/>
        </p:nvCxnSpPr>
        <p:spPr bwMode="auto">
          <a:xfrm>
            <a:off x="3407949" y="2195456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381829" y="1843770"/>
            <a:ext cx="5544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90%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289745" y="2176099"/>
            <a:ext cx="558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81%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2"/>
          <p:cNvCxnSpPr>
            <a:cxnSpLocks noChangeShapeType="1"/>
          </p:cNvCxnSpPr>
          <p:nvPr/>
        </p:nvCxnSpPr>
        <p:spPr bwMode="auto">
          <a:xfrm>
            <a:off x="5286261" y="2549967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206501" y="2529015"/>
            <a:ext cx="564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73%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2"/>
          <p:cNvCxnSpPr>
            <a:cxnSpLocks noChangeShapeType="1"/>
          </p:cNvCxnSpPr>
          <p:nvPr/>
        </p:nvCxnSpPr>
        <p:spPr bwMode="auto">
          <a:xfrm>
            <a:off x="7255275" y="2863694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457200" y="6500813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</a:p>
        </p:txBody>
      </p:sp>
    </p:spTree>
    <p:extLst>
      <p:ext uri="{BB962C8B-B14F-4D97-AF65-F5344CB8AC3E}">
        <p14:creationId xmlns:p14="http://schemas.microsoft.com/office/powerpoint/2010/main" val="1495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108477"/>
              </p:ext>
            </p:extLst>
          </p:nvPr>
        </p:nvGraphicFramePr>
        <p:xfrm>
          <a:off x="323850" y="1254034"/>
          <a:ext cx="8344662" cy="495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7720220" cy="822325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How close are we to reaching the 90-90-90 targets </a:t>
            </a:r>
            <a:r>
              <a:rPr lang="en-GB" sz="3200" dirty="0">
                <a:latin typeface="Calibri" panose="020F0502020204030204" pitchFamily="34" charset="0"/>
              </a:rPr>
              <a:t>in Europe and Central Asia?</a:t>
            </a:r>
          </a:p>
        </p:txBody>
      </p:sp>
      <p:cxnSp>
        <p:nvCxnSpPr>
          <p:cNvPr id="7" name="Straight Connector 2"/>
          <p:cNvCxnSpPr>
            <a:cxnSpLocks noChangeShapeType="1"/>
          </p:cNvCxnSpPr>
          <p:nvPr/>
        </p:nvCxnSpPr>
        <p:spPr bwMode="auto">
          <a:xfrm>
            <a:off x="3407949" y="2195456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381829" y="1843770"/>
            <a:ext cx="5544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90%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289745" y="2176099"/>
            <a:ext cx="558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81%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2"/>
          <p:cNvCxnSpPr>
            <a:cxnSpLocks noChangeShapeType="1"/>
          </p:cNvCxnSpPr>
          <p:nvPr/>
        </p:nvCxnSpPr>
        <p:spPr bwMode="auto">
          <a:xfrm>
            <a:off x="5286261" y="2549967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206501" y="2529015"/>
            <a:ext cx="564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73%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2"/>
          <p:cNvCxnSpPr>
            <a:cxnSpLocks noChangeShapeType="1"/>
          </p:cNvCxnSpPr>
          <p:nvPr/>
        </p:nvCxnSpPr>
        <p:spPr bwMode="auto">
          <a:xfrm>
            <a:off x="7255275" y="2863694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5847806" y="1345474"/>
            <a:ext cx="500743" cy="3135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6500813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</a:p>
        </p:txBody>
      </p:sp>
    </p:spTree>
    <p:extLst>
      <p:ext uri="{BB962C8B-B14F-4D97-AF65-F5344CB8AC3E}">
        <p14:creationId xmlns:p14="http://schemas.microsoft.com/office/powerpoint/2010/main" val="16061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339148"/>
              </p:ext>
            </p:extLst>
          </p:nvPr>
        </p:nvGraphicFramePr>
        <p:xfrm>
          <a:off x="323850" y="1254034"/>
          <a:ext cx="8344662" cy="495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7720220" cy="822325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How close are we to reaching the 90-90-90 targets </a:t>
            </a:r>
            <a:r>
              <a:rPr lang="en-GB" sz="3200" dirty="0">
                <a:latin typeface="Calibri" panose="020F0502020204030204" pitchFamily="34" charset="0"/>
              </a:rPr>
              <a:t>in Europe and Central Asia?</a:t>
            </a:r>
          </a:p>
        </p:txBody>
      </p:sp>
      <p:cxnSp>
        <p:nvCxnSpPr>
          <p:cNvPr id="7" name="Straight Connector 2"/>
          <p:cNvCxnSpPr>
            <a:cxnSpLocks noChangeShapeType="1"/>
          </p:cNvCxnSpPr>
          <p:nvPr/>
        </p:nvCxnSpPr>
        <p:spPr bwMode="auto">
          <a:xfrm>
            <a:off x="3407949" y="2195456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381829" y="1843770"/>
            <a:ext cx="5544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90%</a:t>
            </a:r>
            <a:endParaRPr lang="en-GB" alt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289745" y="2176099"/>
            <a:ext cx="558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81%</a:t>
            </a:r>
            <a:endParaRPr lang="en-GB" alt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2"/>
          <p:cNvCxnSpPr>
            <a:cxnSpLocks noChangeShapeType="1"/>
          </p:cNvCxnSpPr>
          <p:nvPr/>
        </p:nvCxnSpPr>
        <p:spPr bwMode="auto">
          <a:xfrm>
            <a:off x="5286261" y="2549967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206501" y="2529015"/>
            <a:ext cx="564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73%</a:t>
            </a:r>
            <a:endParaRPr lang="en-GB" alt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Straight Connector 2"/>
          <p:cNvCxnSpPr>
            <a:cxnSpLocks noChangeShapeType="1"/>
          </p:cNvCxnSpPr>
          <p:nvPr/>
        </p:nvCxnSpPr>
        <p:spPr bwMode="auto">
          <a:xfrm>
            <a:off x="7255275" y="2863694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457200" y="6500813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</a:p>
        </p:txBody>
      </p:sp>
    </p:spTree>
    <p:extLst>
      <p:ext uri="{BB962C8B-B14F-4D97-AF65-F5344CB8AC3E}">
        <p14:creationId xmlns:p14="http://schemas.microsoft.com/office/powerpoint/2010/main" val="40068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Conclusions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40" y="965202"/>
            <a:ext cx="7986366" cy="680971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GB" sz="2200" dirty="0" smtClean="0">
                <a:latin typeface="Calibri" panose="020F0502020204030204" pitchFamily="34" charset="0"/>
              </a:rPr>
              <a:t>Significant variation along all steps of the continuum of care between and within the sub-regions of Europe and Central Asia</a:t>
            </a:r>
            <a:endParaRPr lang="en-GB" sz="2300" dirty="0" smtClean="0">
              <a:latin typeface="Calibri" panose="020F0502020204030204" pitchFamily="34" charset="0"/>
            </a:endParaRPr>
          </a:p>
          <a:p>
            <a:endParaRPr lang="en-GB" sz="23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-1066788" y="3175961"/>
          <a:ext cx="936171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65451" y="4666120"/>
            <a:ext cx="446276" cy="1596077"/>
          </a:xfrm>
          <a:prstGeom prst="rect">
            <a:avLst/>
          </a:prstGeom>
          <a:solidFill>
            <a:srgbClr val="78B832"/>
          </a:solidFill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GB" sz="1700" b="1" dirty="0">
                <a:solidFill>
                  <a:srgbClr val="FFFFFF"/>
                </a:solidFill>
                <a:latin typeface="Calibri" panose="020F0502020204030204" pitchFamily="34" charset="0"/>
              </a:rPr>
              <a:t>ON </a:t>
            </a:r>
            <a:r>
              <a:rPr lang="en-GB" sz="17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TREATMENT</a:t>
            </a:r>
            <a:endParaRPr lang="en-GB" sz="17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11674" y="4825469"/>
            <a:ext cx="646331" cy="1437891"/>
          </a:xfrm>
          <a:prstGeom prst="rect">
            <a:avLst/>
          </a:prstGeom>
          <a:solidFill>
            <a:srgbClr val="78B832"/>
          </a:solidFill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GB" sz="1500" b="1" dirty="0">
                <a:solidFill>
                  <a:srgbClr val="FFFFFF"/>
                </a:solidFill>
                <a:latin typeface="Calibri" panose="020F0502020204030204" pitchFamily="34" charset="0"/>
              </a:rPr>
              <a:t>VIRAL  SUPPRESSION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7819" y="4216434"/>
            <a:ext cx="461665" cy="2070903"/>
          </a:xfrm>
          <a:prstGeom prst="rect">
            <a:avLst/>
          </a:prstGeom>
          <a:solidFill>
            <a:srgbClr val="78B832"/>
          </a:solidFill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</a:rPr>
              <a:t>DIAGNOSED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11396" y="3695864"/>
            <a:ext cx="461665" cy="2583948"/>
          </a:xfrm>
          <a:prstGeom prst="rect">
            <a:avLst/>
          </a:prstGeom>
          <a:solidFill>
            <a:srgbClr val="78B832"/>
          </a:solidFill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</a:rPr>
              <a:t>PLHIV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1618021" y="3930368"/>
            <a:ext cx="914400" cy="612648"/>
          </a:xfrm>
          <a:prstGeom prst="wedge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434997" y="2988831"/>
            <a:ext cx="1574487" cy="544272"/>
          </a:xfrm>
          <a:prstGeom prst="wedgeRoundRectCallout">
            <a:avLst>
              <a:gd name="adj1" fmla="val 9476"/>
              <a:gd name="adj2" fmla="val 170314"/>
              <a:gd name="adj3" fmla="val 16667"/>
            </a:avLst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TESTING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054790" y="3409406"/>
            <a:ext cx="1674397" cy="800119"/>
          </a:xfrm>
          <a:prstGeom prst="wedgeRoundRectCallout">
            <a:avLst>
              <a:gd name="adj1" fmla="val -45391"/>
              <a:gd name="adj2" fmla="val 112239"/>
              <a:gd name="adj3" fmla="val 16667"/>
            </a:avLst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72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LINKAGE TO CARE </a:t>
            </a:r>
            <a:endParaRPr lang="en-GB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878411" y="3508298"/>
            <a:ext cx="1941378" cy="1210221"/>
          </a:xfrm>
          <a:prstGeom prst="wedgeRoundRectCallout">
            <a:avLst>
              <a:gd name="adj1" fmla="val -103744"/>
              <a:gd name="adj2" fmla="val 61405"/>
              <a:gd name="adj3" fmla="val 16667"/>
            </a:avLst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RETENTION </a:t>
            </a:r>
            <a:r>
              <a:rPr lang="en-GB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&amp; ADHERENCE </a:t>
            </a: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SUPPORT 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7375229" y="2262117"/>
            <a:ext cx="1676315" cy="1655729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</a:pPr>
            <a:r>
              <a:rPr lang="en-GB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72%</a:t>
            </a:r>
            <a:endParaRPr lang="en-GB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OF </a:t>
            </a:r>
            <a:r>
              <a:rPr lang="en-GB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ALL </a:t>
            </a:r>
            <a:r>
              <a:rPr lang="en-GB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PLHIV IN </a:t>
            </a:r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WEST</a:t>
            </a:r>
            <a:r>
              <a:rPr lang="en-GB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ARE VIRALLY </a:t>
            </a:r>
            <a:r>
              <a:rPr lang="en-GB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SUPPRESSED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911638" y="5214761"/>
            <a:ext cx="1724297" cy="872530"/>
          </a:xfrm>
          <a:prstGeom prst="roundRect">
            <a:avLst/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OF LIFE</a:t>
            </a:r>
            <a:endParaRPr kumimoji="0" lang="en-GB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382073" y="3741277"/>
            <a:ext cx="1676315" cy="1655729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</a:pPr>
            <a:r>
              <a:rPr lang="en-GB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45%</a:t>
            </a:r>
            <a:endParaRPr lang="en-GB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OF </a:t>
            </a:r>
            <a:r>
              <a:rPr lang="en-GB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ALL </a:t>
            </a:r>
            <a:r>
              <a:rPr lang="en-GB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PLHIV IN </a:t>
            </a:r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CENTRE</a:t>
            </a:r>
            <a:r>
              <a:rPr lang="en-GB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ARE VIRALLY </a:t>
            </a:r>
            <a:r>
              <a:rPr lang="en-GB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SUPPRESSED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7384821" y="5214761"/>
            <a:ext cx="1676315" cy="1655729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</a:pPr>
            <a:r>
              <a:rPr lang="en-GB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6</a:t>
            </a:r>
            <a:r>
              <a:rPr lang="en-GB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%</a:t>
            </a:r>
            <a:endParaRPr lang="en-GB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OF </a:t>
            </a:r>
            <a:r>
              <a:rPr lang="en-GB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ALL </a:t>
            </a:r>
            <a:r>
              <a:rPr lang="en-GB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PLHIV IN </a:t>
            </a:r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EAST</a:t>
            </a:r>
            <a:r>
              <a:rPr lang="en-GB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ARE VIRALLY </a:t>
            </a:r>
            <a:r>
              <a:rPr lang="en-GB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SUPPRESSED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0345" y="5199590"/>
            <a:ext cx="1629824" cy="872530"/>
          </a:xfrm>
          <a:prstGeom prst="roundRect">
            <a:avLst/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endParaRPr kumimoji="0" lang="en-GB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52254" y="1696399"/>
            <a:ext cx="7986366" cy="8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180975" indent="-180975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355600" indent="-174625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buFont typeface="Wingdings" pitchFamily="2" charset="2"/>
              <a:buChar char="§"/>
            </a:pPr>
            <a:r>
              <a:rPr lang="en-GB" sz="2200" kern="0" dirty="0" smtClean="0">
                <a:latin typeface="Calibri" panose="020F0502020204030204" pitchFamily="34" charset="0"/>
              </a:rPr>
              <a:t>While the </a:t>
            </a:r>
            <a:r>
              <a:rPr lang="en-GB" sz="2200" b="1" kern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Western</a:t>
            </a:r>
            <a:r>
              <a:rPr lang="en-GB" sz="2200" kern="0" dirty="0" smtClean="0">
                <a:latin typeface="Calibri" panose="020F0502020204030204" pitchFamily="34" charset="0"/>
              </a:rPr>
              <a:t> part of the region is closing in on reaching the 90-90-90 targets, the </a:t>
            </a:r>
            <a:r>
              <a:rPr lang="en-GB" sz="2200" b="1" kern="0" dirty="0" smtClean="0">
                <a:solidFill>
                  <a:srgbClr val="00B0F0"/>
                </a:solidFill>
                <a:latin typeface="Calibri" panose="020F0502020204030204" pitchFamily="34" charset="0"/>
              </a:rPr>
              <a:t>Central</a:t>
            </a:r>
            <a:r>
              <a:rPr lang="en-GB" sz="2200" kern="0" dirty="0" smtClean="0">
                <a:latin typeface="Calibri" panose="020F0502020204030204" pitchFamily="34" charset="0"/>
              </a:rPr>
              <a:t> and </a:t>
            </a:r>
            <a:r>
              <a:rPr lang="en-GB" sz="2200" b="1" kern="0" dirty="0" smtClean="0">
                <a:solidFill>
                  <a:srgbClr val="FFC000"/>
                </a:solidFill>
                <a:latin typeface="Calibri" panose="020F0502020204030204" pitchFamily="34" charset="0"/>
              </a:rPr>
              <a:t>Eastern</a:t>
            </a:r>
            <a:r>
              <a:rPr lang="en-GB" sz="2200" kern="0" dirty="0" smtClean="0">
                <a:latin typeface="Calibri" panose="020F0502020204030204" pitchFamily="34" charset="0"/>
              </a:rPr>
              <a:t> parts are lagging behind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en-GB" sz="2300" kern="0" dirty="0" smtClean="0">
              <a:latin typeface="Calibri" panose="020F0502020204030204" pitchFamily="34" charset="0"/>
            </a:endParaRPr>
          </a:p>
          <a:p>
            <a:endParaRPr lang="en-GB" sz="2300" kern="0" dirty="0" smtClean="0">
              <a:latin typeface="Calibri" panose="020F050202020403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45467" y="2436511"/>
            <a:ext cx="7986366" cy="68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180975" indent="-180975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355600" indent="-174625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buFont typeface="Wingdings" pitchFamily="2" charset="2"/>
              <a:buChar char="§"/>
            </a:pPr>
            <a:r>
              <a:rPr lang="en-GB" sz="2200" kern="0" dirty="0" smtClean="0">
                <a:latin typeface="Calibri" panose="020F0502020204030204" pitchFamily="34" charset="0"/>
              </a:rPr>
              <a:t>Priorities:</a:t>
            </a:r>
            <a:endParaRPr lang="en-GB" sz="2300" kern="0" dirty="0" smtClean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6" grpId="0" animBg="1"/>
      <p:bldP spid="8" grpId="0" animBg="1"/>
      <p:bldP spid="23" grpId="0" animBg="1"/>
      <p:bldP spid="24" grpId="0" animBg="1"/>
      <p:bldP spid="25" grpId="0" animBg="1"/>
      <p:bldP spid="30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>
                <a:latin typeface="Calibri" panose="020F0502020204030204" pitchFamily="34" charset="0"/>
              </a:rPr>
              <a:t>Acknowledgements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323851" y="680159"/>
            <a:ext cx="8526463" cy="5162550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GB" altLang="en-US" sz="2000" dirty="0" smtClean="0">
                <a:latin typeface="Calibri" panose="020F0502020204030204" pitchFamily="34" charset="0"/>
              </a:rPr>
              <a:t>Dublin Declaration advisory group</a:t>
            </a:r>
          </a:p>
          <a:p>
            <a:pPr marL="444500" lvl="1" indent="0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Kristi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Ruutel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(Estonia), Daniela Rojas Castro</a:t>
            </a:r>
            <a:r>
              <a:rPr lang="en-GB" altLang="en-US" sz="1000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(France), Gesa Kupfer (Germany), Caroline Hurley (Ireland), Silke David</a:t>
            </a:r>
            <a:r>
              <a:rPr lang="en-GB" altLang="en-US" sz="1000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(Netherlands),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Arild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Johan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Myrberg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(Norway), Isabel Aldir, Daniel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Simoes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(Portugal), Irene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Klavs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(Slovenia),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Gabrella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Hok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(Sweden), Valerie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Delpech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, Alison Brown, Cary James, Brian Rice (United Kingdom), Olga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Varetska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(Ukraine), Jean-Luc Sion (European Commission), Dagmar Hedrich (EMCDDA), Taavi Erkkola, Kim Marsh (UNAIDS), Annemarie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Stengaard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(WHO Regional Office for Europe), Jordi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Casabona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(INEGRATE), Axel J. Schmidt (ESTICOM).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GB" altLang="en-US" sz="2000" dirty="0" smtClean="0">
                <a:latin typeface="Calibri" panose="020F0502020204030204" pitchFamily="34" charset="0"/>
              </a:rPr>
              <a:t>Dublin Declaration focal points in Europe and Central Asia</a:t>
            </a:r>
          </a:p>
          <a:p>
            <a:pPr marL="444500" lvl="1" indent="0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en-GB" altLang="en-US" sz="1000" dirty="0" smtClean="0">
                <a:latin typeface="Calibri" panose="020F0502020204030204" pitchFamily="34" charset="0"/>
              </a:rPr>
              <a:t>Roland Bani (Albania), </a:t>
            </a:r>
            <a:r>
              <a:rPr lang="en-GB" altLang="en-US" sz="1000" dirty="0">
                <a:latin typeface="Calibri" panose="020F0502020204030204" pitchFamily="34" charset="0"/>
              </a:rPr>
              <a:t>Jennifer </a:t>
            </a:r>
            <a:r>
              <a:rPr lang="en-GB" altLang="en-US" sz="1000" dirty="0" err="1">
                <a:latin typeface="Calibri" panose="020F0502020204030204" pitchFamily="34" charset="0"/>
              </a:rPr>
              <a:t>Fernández</a:t>
            </a:r>
            <a:r>
              <a:rPr lang="en-GB" altLang="en-US" sz="1000" dirty="0">
                <a:latin typeface="Calibri" panose="020F0502020204030204" pitchFamily="34" charset="0"/>
              </a:rPr>
              <a:t> </a:t>
            </a:r>
            <a:r>
              <a:rPr lang="en-GB" altLang="en-US" sz="1000" dirty="0" smtClean="0">
                <a:latin typeface="Calibri" panose="020F0502020204030204" pitchFamily="34" charset="0"/>
              </a:rPr>
              <a:t>Garcia (</a:t>
            </a:r>
            <a:r>
              <a:rPr lang="en-GB" altLang="en-US" sz="1000" dirty="0">
                <a:latin typeface="Calibri" panose="020F0502020204030204" pitchFamily="34" charset="0"/>
              </a:rPr>
              <a:t>Andorra</a:t>
            </a:r>
            <a:r>
              <a:rPr lang="en-GB" altLang="en-US" sz="1000" dirty="0" smtClean="0">
                <a:latin typeface="Calibri" panose="020F0502020204030204" pitchFamily="34" charset="0"/>
              </a:rPr>
              <a:t>),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Samvel</a:t>
            </a:r>
            <a:r>
              <a:rPr lang="en-GB" altLang="en-US" sz="1000" dirty="0" smtClean="0">
                <a:latin typeface="Calibri" panose="020F0502020204030204" pitchFamily="34" charset="0"/>
              </a:rPr>
              <a:t> </a:t>
            </a:r>
            <a:r>
              <a:rPr lang="en-GB" altLang="en-US" sz="1000" dirty="0">
                <a:latin typeface="Calibri" panose="020F0502020204030204" pitchFamily="34" charset="0"/>
              </a:rPr>
              <a:t>Grigoryan, Arshak Papoyan (Armenia</a:t>
            </a:r>
            <a:r>
              <a:rPr lang="en-GB" altLang="en-US" sz="1000" dirty="0" smtClean="0">
                <a:latin typeface="Calibri" panose="020F0502020204030204" pitchFamily="34" charset="0"/>
              </a:rPr>
              <a:t>), </a:t>
            </a:r>
            <a:r>
              <a:rPr lang="en-GB" altLang="en-US" sz="1000" dirty="0">
                <a:latin typeface="Calibri" panose="020F0502020204030204" pitchFamily="34" charset="0"/>
              </a:rPr>
              <a:t>Irene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Rueckerl</a:t>
            </a:r>
            <a:r>
              <a:rPr lang="en-GB" altLang="en-US" sz="1000" dirty="0" smtClean="0">
                <a:latin typeface="Calibri" panose="020F0502020204030204" pitchFamily="34" charset="0"/>
              </a:rPr>
              <a:t>, Bernhard Benka, </a:t>
            </a:r>
            <a:r>
              <a:rPr lang="en-GB" altLang="en-US" sz="1000" dirty="0">
                <a:latin typeface="Calibri" panose="020F0502020204030204" pitchFamily="34" charset="0"/>
                <a:ea typeface="Batang" panose="02030600000101010101" pitchFamily="18" charset="-127"/>
              </a:rPr>
              <a:t>Robert </a:t>
            </a:r>
            <a:r>
              <a:rPr lang="en-GB" altLang="en-US" sz="1000" dirty="0" err="1">
                <a:latin typeface="Calibri" panose="020F0502020204030204" pitchFamily="34" charset="0"/>
                <a:ea typeface="Batang" panose="02030600000101010101" pitchFamily="18" charset="-127"/>
              </a:rPr>
              <a:t>Zangerle</a:t>
            </a:r>
            <a:r>
              <a:rPr lang="en-GB" altLang="en-US" sz="1000" dirty="0" smtClean="0">
                <a:latin typeface="Calibri" panose="020F0502020204030204" pitchFamily="34" charset="0"/>
              </a:rPr>
              <a:t> (Austria),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Esmira</a:t>
            </a:r>
            <a:r>
              <a:rPr lang="en-GB" altLang="en-US" sz="1000" dirty="0" smtClean="0">
                <a:latin typeface="Calibri" panose="020F0502020204030204" pitchFamily="34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Almammadova</a:t>
            </a:r>
            <a:r>
              <a:rPr lang="en-GB" altLang="en-US" sz="1000" dirty="0">
                <a:latin typeface="Calibri" panose="020F0502020204030204" pitchFamily="34" charset="0"/>
              </a:rPr>
              <a:t>, Natig Zulfugarov </a:t>
            </a:r>
            <a:r>
              <a:rPr lang="en-GB" altLang="en-US" sz="1000" dirty="0" smtClean="0">
                <a:latin typeface="Calibri" panose="020F0502020204030204" pitchFamily="34" charset="0"/>
              </a:rPr>
              <a:t>(Azerbaijan), Inna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Karabakh</a:t>
            </a:r>
            <a:r>
              <a:rPr lang="en-GB" altLang="en-US" sz="1000" dirty="0" smtClean="0">
                <a:latin typeface="Calibri" panose="020F0502020204030204" pitchFamily="34" charset="0"/>
              </a:rPr>
              <a:t> (Belarus), Andre Sasse, Dominique Van Beckhoven (Belgium), </a:t>
            </a:r>
            <a:r>
              <a:rPr lang="en-GB" altLang="en-US" sz="1000" dirty="0">
                <a:latin typeface="Calibri" panose="020F0502020204030204" pitchFamily="34" charset="0"/>
              </a:rPr>
              <a:t>Dušan Kojić, Indira </a:t>
            </a:r>
            <a:r>
              <a:rPr lang="en-GB" altLang="en-US" sz="1000" dirty="0" smtClean="0">
                <a:latin typeface="Calibri" panose="020F0502020204030204" pitchFamily="34" charset="0"/>
              </a:rPr>
              <a:t>Hodžić (</a:t>
            </a:r>
            <a:r>
              <a:rPr lang="en-GB" altLang="en-US" sz="1000" dirty="0">
                <a:latin typeface="Calibri" panose="020F0502020204030204" pitchFamily="34" charset="0"/>
              </a:rPr>
              <a:t>Bosnia </a:t>
            </a:r>
            <a:r>
              <a:rPr lang="en-GB" altLang="en-US" sz="1000" dirty="0" smtClean="0">
                <a:latin typeface="Calibri" panose="020F0502020204030204" pitchFamily="34" charset="0"/>
              </a:rPr>
              <a:t>and Herzegovina), Tonka Varleva (Bulgaria), Jasmina Pavlic (Croatia), Ioannis Demetriades (Cyprus), Veronika Šikolová, Hana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Janatova</a:t>
            </a:r>
            <a:r>
              <a:rPr lang="en-GB" altLang="en-US" sz="1000" dirty="0" smtClean="0">
                <a:latin typeface="Calibri" panose="020F0502020204030204" pitchFamily="34" charset="0"/>
              </a:rPr>
              <a:t> (Czech Republic), Jan Fouchard (Denmark), Kristi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Rüütel</a:t>
            </a:r>
            <a:r>
              <a:rPr lang="en-GB" altLang="en-US" sz="1000" dirty="0" smtClean="0">
                <a:latin typeface="Calibri" panose="020F0502020204030204" pitchFamily="34" charset="0"/>
              </a:rPr>
              <a:t>, </a:t>
            </a:r>
            <a:r>
              <a:rPr lang="et-EE" altLang="en-US" sz="1000" dirty="0" smtClean="0">
                <a:latin typeface="Calibri" panose="020F0502020204030204" pitchFamily="34" charset="0"/>
              </a:rPr>
              <a:t>Liilia Lõhmus, Anna-Liisa Pääsukene</a:t>
            </a:r>
            <a:r>
              <a:rPr lang="en-GB" altLang="en-US" sz="1000" dirty="0" smtClean="0">
                <a:latin typeface="Calibri" panose="020F0502020204030204" pitchFamily="34" charset="0"/>
              </a:rPr>
              <a:t> (Estonia), Henrikki Brummer-Korvenkontio (Finland), Bernard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Faliu</a:t>
            </a:r>
            <a:r>
              <a:rPr lang="en-GB" altLang="en-US" sz="1000" dirty="0" smtClean="0">
                <a:latin typeface="Calibri" panose="020F0502020204030204" pitchFamily="34" charset="0"/>
              </a:rPr>
              <a:t> (France), </a:t>
            </a:r>
            <a:r>
              <a:rPr lang="en-GB" altLang="en-US" sz="1000" dirty="0">
                <a:latin typeface="Calibri" panose="020F0502020204030204" pitchFamily="34" charset="0"/>
              </a:rPr>
              <a:t>Maia </a:t>
            </a:r>
            <a:r>
              <a:rPr lang="en-GB" altLang="en-US" sz="1000" dirty="0" smtClean="0">
                <a:latin typeface="Calibri" panose="020F0502020204030204" pitchFamily="34" charset="0"/>
              </a:rPr>
              <a:t>Tsereteli, Otar Chokoshvili, Ana Aslanikashvili (Georgia), Gesa Kupfer, Ulrich Marcus, (Germany), </a:t>
            </a:r>
            <a:r>
              <a:rPr lang="pt-BR" altLang="en-US" sz="1000" dirty="0">
                <a:latin typeface="Calibri" panose="020F0502020204030204" pitchFamily="34" charset="0"/>
              </a:rPr>
              <a:t>Dimitra </a:t>
            </a:r>
            <a:r>
              <a:rPr lang="pt-BR" altLang="en-US" sz="1000" dirty="0" smtClean="0">
                <a:latin typeface="Calibri" panose="020F0502020204030204" pitchFamily="34" charset="0"/>
              </a:rPr>
              <a:t>Paraskeva, Vasilios Raftopoulos, Stavros Patrinos, </a:t>
            </a:r>
            <a:r>
              <a:rPr lang="en-GB" altLang="en-US" sz="1000" dirty="0" smtClean="0">
                <a:latin typeface="Calibri" panose="020F0502020204030204" pitchFamily="34" charset="0"/>
              </a:rPr>
              <a:t>(Greece), </a:t>
            </a:r>
            <a:r>
              <a:rPr lang="en-GB" altLang="en-US" sz="1000" dirty="0">
                <a:latin typeface="Calibri" panose="020F0502020204030204" pitchFamily="34" charset="0"/>
              </a:rPr>
              <a:t>Maria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Dudas</a:t>
            </a:r>
            <a:r>
              <a:rPr lang="en-GB" altLang="en-US" sz="1000" dirty="0" smtClean="0">
                <a:latin typeface="Calibri" panose="020F0502020204030204" pitchFamily="34" charset="0"/>
              </a:rPr>
              <a:t>, </a:t>
            </a:r>
            <a:r>
              <a:rPr lang="hu-HU" altLang="en-US" sz="1000" dirty="0" smtClean="0">
                <a:latin typeface="Calibri" panose="020F0502020204030204" pitchFamily="34" charset="0"/>
              </a:rPr>
              <a:t>Katalin Szalay (Hungary), Guðrún Sigmundsdóttir</a:t>
            </a:r>
            <a:r>
              <a:rPr lang="en-GB" altLang="en-US" sz="1000" dirty="0">
                <a:latin typeface="Calibri" panose="020F0502020204030204" pitchFamily="34" charset="0"/>
              </a:rPr>
              <a:t>, </a:t>
            </a:r>
            <a:r>
              <a:rPr lang="en-GB" altLang="en-US" sz="1000" dirty="0" err="1">
                <a:latin typeface="Calibri" panose="020F0502020204030204" pitchFamily="34" charset="0"/>
              </a:rPr>
              <a:t>Þórólfur</a:t>
            </a:r>
            <a:r>
              <a:rPr lang="en-GB" altLang="en-US" sz="1000" dirty="0">
                <a:latin typeface="Calibri" panose="020F0502020204030204" pitchFamily="34" charset="0"/>
              </a:rPr>
              <a:t> </a:t>
            </a:r>
            <a:r>
              <a:rPr lang="en-GB" altLang="en-US" sz="1000" dirty="0" err="1">
                <a:latin typeface="Calibri" panose="020F0502020204030204" pitchFamily="34" charset="0"/>
              </a:rPr>
              <a:t>Guðnason</a:t>
            </a:r>
            <a:r>
              <a:rPr lang="hu-HU" altLang="en-US" sz="1000" dirty="0" smtClean="0">
                <a:latin typeface="Calibri" panose="020F0502020204030204" pitchFamily="34" charset="0"/>
              </a:rPr>
              <a:t> (Iceland), </a:t>
            </a:r>
            <a:r>
              <a:rPr lang="en-GB" altLang="en-US" sz="1000" dirty="0">
                <a:latin typeface="Calibri" panose="020F0502020204030204" pitchFamily="34" charset="0"/>
              </a:rPr>
              <a:t>Caroline </a:t>
            </a:r>
            <a:r>
              <a:rPr lang="en-GB" altLang="en-US" sz="1000" dirty="0" smtClean="0">
                <a:latin typeface="Calibri" panose="020F0502020204030204" pitchFamily="34" charset="0"/>
              </a:rPr>
              <a:t>Hurley, Fiona Lyons, Derval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Igoe</a:t>
            </a:r>
            <a:r>
              <a:rPr lang="en-GB" altLang="en-US" sz="1000" dirty="0" smtClean="0">
                <a:latin typeface="Calibri" panose="020F0502020204030204" pitchFamily="34" charset="0"/>
              </a:rPr>
              <a:t>, Helen Deely, (Ireland), </a:t>
            </a:r>
            <a:r>
              <a:rPr lang="en-US" altLang="en-US" sz="1000" dirty="0" smtClean="0">
                <a:latin typeface="Calibri" panose="020F0502020204030204" pitchFamily="34" charset="0"/>
              </a:rPr>
              <a:t>Daniel Chemtob, </a:t>
            </a:r>
            <a:r>
              <a:rPr lang="en-US" altLang="en-US" sz="1000" dirty="0">
                <a:latin typeface="Calibri" panose="020F0502020204030204" pitchFamily="34" charset="0"/>
              </a:rPr>
              <a:t>Yana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Roshal</a:t>
            </a:r>
            <a:r>
              <a:rPr lang="en-US" altLang="en-US" sz="1000" dirty="0" smtClean="0">
                <a:latin typeface="Calibri" panose="020F0502020204030204" pitchFamily="34" charset="0"/>
              </a:rPr>
              <a:t> (Israel), </a:t>
            </a:r>
            <a:r>
              <a:rPr lang="it-IT" altLang="en-US" sz="1000" dirty="0" smtClean="0">
                <a:latin typeface="Calibri" panose="020F0502020204030204" pitchFamily="34" charset="0"/>
              </a:rPr>
              <a:t>Anna Caraglia, </a:t>
            </a:r>
            <a:r>
              <a:rPr lang="it-IT" altLang="en-US" sz="1000" dirty="0">
                <a:latin typeface="Calibri" panose="020F0502020204030204" pitchFamily="34" charset="0"/>
              </a:rPr>
              <a:t>Francesco </a:t>
            </a:r>
            <a:r>
              <a:rPr lang="it-IT" altLang="en-US" sz="1000" dirty="0" smtClean="0">
                <a:latin typeface="Calibri" panose="020F0502020204030204" pitchFamily="34" charset="0"/>
              </a:rPr>
              <a:t>Maraglino, Barbara Suligoi, Lella Cosmaro, (Italy)</a:t>
            </a:r>
            <a:r>
              <a:rPr lang="en-US" altLang="en-US" sz="1000" dirty="0" smtClean="0">
                <a:latin typeface="Calibri" panose="020F0502020204030204" pitchFamily="34" charset="0"/>
              </a:rPr>
              <a:t>, </a:t>
            </a:r>
            <a:r>
              <a:rPr lang="en-GB" altLang="en-US" sz="1000" dirty="0" err="1">
                <a:latin typeface="Calibri" panose="020F0502020204030204" pitchFamily="34" charset="0"/>
              </a:rPr>
              <a:t>Alla</a:t>
            </a:r>
            <a:r>
              <a:rPr lang="en-GB" altLang="en-US" sz="1000" dirty="0">
                <a:latin typeface="Calibri" panose="020F0502020204030204" pitchFamily="34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Yelizarieva</a:t>
            </a:r>
            <a:r>
              <a:rPr lang="en-GB" altLang="en-US" sz="1000" dirty="0">
                <a:latin typeface="Calibri" panose="020F0502020204030204" pitchFamily="34" charset="0"/>
              </a:rPr>
              <a:t>, Aliya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Bokazhanova</a:t>
            </a:r>
            <a:r>
              <a:rPr lang="en-GB" altLang="en-US" sz="1000" dirty="0" smtClean="0">
                <a:latin typeface="Calibri" panose="020F0502020204030204" pitchFamily="34" charset="0"/>
              </a:rPr>
              <a:t> (Kazakhstan), </a:t>
            </a:r>
            <a:r>
              <a:rPr lang="en-US" altLang="en-US" sz="1000" dirty="0" smtClean="0">
                <a:latin typeface="Calibri" panose="020F0502020204030204" pitchFamily="34" charset="0"/>
              </a:rPr>
              <a:t>Laura Shehu, </a:t>
            </a:r>
            <a:r>
              <a:rPr lang="en-GB" altLang="en-US" sz="1000" dirty="0" smtClean="0">
                <a:latin typeface="Calibri" panose="020F0502020204030204" pitchFamily="34" charset="0"/>
              </a:rPr>
              <a:t>Pashk Buzhala</a:t>
            </a:r>
            <a:r>
              <a:rPr lang="en-GB" altLang="en-US" sz="1000" dirty="0">
                <a:latin typeface="Calibri" panose="020F0502020204030204" pitchFamily="34" charset="0"/>
              </a:rPr>
              <a:t> </a:t>
            </a:r>
            <a:r>
              <a:rPr lang="en-US" altLang="en-US" sz="1000" dirty="0" smtClean="0">
                <a:latin typeface="Calibri" panose="020F0502020204030204" pitchFamily="34" charset="0"/>
              </a:rPr>
              <a:t>(Kosovo*), </a:t>
            </a:r>
            <a:r>
              <a:rPr lang="en-US" altLang="en-US" sz="1000" dirty="0">
                <a:latin typeface="Calibri" panose="020F0502020204030204" pitchFamily="34" charset="0"/>
              </a:rPr>
              <a:t>Aikul </a:t>
            </a:r>
            <a:r>
              <a:rPr lang="en-US" altLang="en-US" sz="1000" dirty="0" smtClean="0">
                <a:latin typeface="Calibri" panose="020F0502020204030204" pitchFamily="34" charset="0"/>
              </a:rPr>
              <a:t>Ismailova,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Nazgul</a:t>
            </a:r>
            <a:r>
              <a:rPr lang="en-US" altLang="en-US" sz="1000" dirty="0" smtClean="0">
                <a:latin typeface="Calibri" panose="020F0502020204030204" pitchFamily="34" charset="0"/>
              </a:rPr>
              <a:t>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Asylalieva</a:t>
            </a:r>
            <a:r>
              <a:rPr lang="en-US" altLang="en-US" sz="1000" dirty="0" smtClean="0">
                <a:latin typeface="Calibri" panose="020F0502020204030204" pitchFamily="34" charset="0"/>
              </a:rPr>
              <a:t> (Kyrgyzstan),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Šarlote</a:t>
            </a:r>
            <a:r>
              <a:rPr lang="en-GB" altLang="en-US" sz="1000" dirty="0" smtClean="0">
                <a:latin typeface="Calibri" panose="020F0502020204030204" pitchFamily="34" charset="0"/>
              </a:rPr>
              <a:t> Konova (Latvia), </a:t>
            </a:r>
            <a:r>
              <a:rPr lang="en-GB" altLang="en-US" sz="1000" dirty="0">
                <a:latin typeface="Calibri" panose="020F0502020204030204" pitchFamily="34" charset="0"/>
              </a:rPr>
              <a:t>Andrea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Leibold</a:t>
            </a:r>
            <a:r>
              <a:rPr lang="en-GB" altLang="en-US" sz="1000" dirty="0" smtClean="0">
                <a:latin typeface="Calibri" panose="020F0502020204030204" pitchFamily="34" charset="0"/>
              </a:rPr>
              <a:t>. Marina </a:t>
            </a:r>
            <a:r>
              <a:rPr lang="en-GB" altLang="en-US" sz="1000" dirty="0" err="1">
                <a:latin typeface="Calibri" panose="020F0502020204030204" pitchFamily="34" charset="0"/>
              </a:rPr>
              <a:t>Jamnicki</a:t>
            </a:r>
            <a:r>
              <a:rPr lang="en-GB" altLang="en-US" sz="1000" dirty="0">
                <a:latin typeface="Calibri" panose="020F0502020204030204" pitchFamily="34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Abegg</a:t>
            </a:r>
            <a:r>
              <a:rPr lang="en-GB" altLang="en-US" sz="1000" dirty="0" smtClean="0">
                <a:latin typeface="Calibri" panose="020F0502020204030204" pitchFamily="34" charset="0"/>
              </a:rPr>
              <a:t> (Liechtenstein), Irma </a:t>
            </a:r>
            <a:r>
              <a:rPr lang="lt-LT" altLang="en-US" sz="1000" dirty="0" smtClean="0">
                <a:latin typeface="Calibri" panose="020F0502020204030204" pitchFamily="34" charset="0"/>
              </a:rPr>
              <a:t>Caplinskiene</a:t>
            </a:r>
            <a:r>
              <a:rPr lang="en-GB" altLang="en-US" sz="1000" dirty="0" smtClean="0">
                <a:latin typeface="Calibri" panose="020F0502020204030204" pitchFamily="34" charset="0"/>
              </a:rPr>
              <a:t> (Lithuania), Patrick </a:t>
            </a:r>
            <a:r>
              <a:rPr lang="en-GB" altLang="en-US" sz="1000" dirty="0">
                <a:latin typeface="Calibri" panose="020F0502020204030204" pitchFamily="34" charset="0"/>
              </a:rPr>
              <a:t>Hoffman, Pierre </a:t>
            </a:r>
            <a:r>
              <a:rPr lang="en-GB" altLang="en-US" sz="1000" dirty="0" err="1">
                <a:latin typeface="Calibri" panose="020F0502020204030204" pitchFamily="34" charset="0"/>
              </a:rPr>
              <a:t>Weicherding</a:t>
            </a:r>
            <a:r>
              <a:rPr lang="en-GB" altLang="en-US" sz="1000" dirty="0">
                <a:latin typeface="Calibri" panose="020F0502020204030204" pitchFamily="34" charset="0"/>
              </a:rPr>
              <a:t> </a:t>
            </a:r>
            <a:r>
              <a:rPr lang="en-GB" altLang="en-US" sz="1000" dirty="0" smtClean="0">
                <a:latin typeface="Calibri" panose="020F0502020204030204" pitchFamily="34" charset="0"/>
              </a:rPr>
              <a:t>(Luxembourg), </a:t>
            </a:r>
            <a:r>
              <a:rPr lang="en-GB" altLang="en-US" sz="1000" dirty="0">
                <a:latin typeface="Calibri" panose="020F0502020204030204" pitchFamily="34" charset="0"/>
              </a:rPr>
              <a:t>Milena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Stefanovic</a:t>
            </a:r>
            <a:r>
              <a:rPr lang="en-GB" altLang="en-US" sz="1000" dirty="0" smtClean="0">
                <a:latin typeface="Calibri" panose="020F0502020204030204" pitchFamily="34" charset="0"/>
              </a:rPr>
              <a:t>, Vladimir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Mikic</a:t>
            </a:r>
            <a:r>
              <a:rPr lang="en-GB" altLang="en-US" sz="1000" dirty="0" smtClean="0">
                <a:latin typeface="Calibri" panose="020F0502020204030204" pitchFamily="34" charset="0"/>
              </a:rPr>
              <a:t> (FYROM), </a:t>
            </a:r>
            <a:r>
              <a:rPr lang="en-GB" altLang="en-US" sz="1000" dirty="0">
                <a:latin typeface="Calibri" panose="020F0502020204030204" pitchFamily="34" charset="0"/>
              </a:rPr>
              <a:t>Jackie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Maistre</a:t>
            </a:r>
            <a:r>
              <a:rPr lang="en-GB" altLang="en-US" sz="1000" dirty="0" smtClean="0">
                <a:latin typeface="Calibri" panose="020F0502020204030204" pitchFamily="34" charset="0"/>
              </a:rPr>
              <a:t> Melillo (Malta), </a:t>
            </a:r>
            <a:r>
              <a:rPr lang="it-IT" altLang="en-US" sz="1000" dirty="0">
                <a:latin typeface="Calibri" panose="020F0502020204030204" pitchFamily="34" charset="0"/>
              </a:rPr>
              <a:t>Iulian </a:t>
            </a:r>
            <a:r>
              <a:rPr lang="it-IT" altLang="en-US" sz="1000" dirty="0" smtClean="0">
                <a:latin typeface="Calibri" panose="020F0502020204030204" pitchFamily="34" charset="0"/>
              </a:rPr>
              <a:t>Oltu, Svetlana Popovici, Tatiana Cotelnic </a:t>
            </a:r>
            <a:r>
              <a:rPr lang="en-GB" altLang="en-US" sz="1000" dirty="0" smtClean="0">
                <a:latin typeface="Calibri" panose="020F0502020204030204" pitchFamily="34" charset="0"/>
              </a:rPr>
              <a:t>(</a:t>
            </a:r>
            <a:r>
              <a:rPr lang="en-GB" altLang="en-US" sz="1000" dirty="0">
                <a:latin typeface="Calibri" panose="020F0502020204030204" pitchFamily="34" charset="0"/>
              </a:rPr>
              <a:t>Moldova), Alma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Cicic</a:t>
            </a:r>
            <a:r>
              <a:rPr lang="en-GB" altLang="en-US" sz="1000" dirty="0" smtClean="0">
                <a:latin typeface="Calibri" panose="020F0502020204030204" pitchFamily="34" charset="0"/>
              </a:rPr>
              <a:t>, Aleksandra Marjanovic (Montenegro), Silke David (Netherlands),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Arild</a:t>
            </a:r>
            <a:r>
              <a:rPr lang="en-US" altLang="en-US" sz="1000" dirty="0" smtClean="0">
                <a:latin typeface="Calibri" panose="020F0502020204030204" pitchFamily="34" charset="0"/>
              </a:rPr>
              <a:t> Johan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Myrberg</a:t>
            </a:r>
            <a:r>
              <a:rPr lang="en-GB" altLang="en-US" sz="1000" dirty="0" smtClean="0">
                <a:latin typeface="Calibri" panose="020F0502020204030204" pitchFamily="34" charset="0"/>
              </a:rPr>
              <a:t> (Norway), </a:t>
            </a:r>
            <a:r>
              <a:rPr lang="pl-PL" altLang="en-US" sz="1000" dirty="0">
                <a:latin typeface="Calibri" panose="020F0502020204030204" pitchFamily="34" charset="0"/>
              </a:rPr>
              <a:t>Anna Marzec- </a:t>
            </a:r>
            <a:r>
              <a:rPr lang="pl-PL" altLang="en-US" sz="1000" dirty="0" smtClean="0">
                <a:latin typeface="Calibri" panose="020F0502020204030204" pitchFamily="34" charset="0"/>
              </a:rPr>
              <a:t>Bogusławska</a:t>
            </a:r>
            <a:r>
              <a:rPr lang="en-GB" altLang="en-US" sz="1000" dirty="0" smtClean="0">
                <a:latin typeface="Calibri" panose="020F0502020204030204" pitchFamily="34" charset="0"/>
              </a:rPr>
              <a:t>, </a:t>
            </a:r>
            <a:r>
              <a:rPr lang="pl-PL" altLang="en-US" sz="1000" dirty="0" smtClean="0">
                <a:latin typeface="Calibri" panose="020F0502020204030204" pitchFamily="34" charset="0"/>
              </a:rPr>
              <a:t>Iwona Wawer</a:t>
            </a:r>
            <a:r>
              <a:rPr lang="en-GB" altLang="en-US" sz="1000" dirty="0" smtClean="0">
                <a:latin typeface="Calibri" panose="020F0502020204030204" pitchFamily="34" charset="0"/>
              </a:rPr>
              <a:t>, </a:t>
            </a:r>
            <a:r>
              <a:rPr lang="pl-PL" altLang="en-US" sz="1000" dirty="0" smtClean="0">
                <a:latin typeface="Calibri" panose="020F0502020204030204" pitchFamily="34" charset="0"/>
              </a:rPr>
              <a:t>Piotr Wysocki</a:t>
            </a:r>
            <a:r>
              <a:rPr lang="en-GB" altLang="en-US" sz="1000" dirty="0" smtClean="0">
                <a:latin typeface="Calibri" panose="020F0502020204030204" pitchFamily="34" charset="0"/>
              </a:rPr>
              <a:t>, </a:t>
            </a:r>
            <a:r>
              <a:rPr lang="pl-PL" altLang="en-US" sz="1000" dirty="0" smtClean="0">
                <a:latin typeface="Calibri" panose="020F0502020204030204" pitchFamily="34" charset="0"/>
              </a:rPr>
              <a:t>Magdalena Rosinska</a:t>
            </a:r>
            <a:r>
              <a:rPr lang="en-GB" altLang="en-US" sz="1000" dirty="0" smtClean="0">
                <a:latin typeface="Calibri" panose="020F0502020204030204" pitchFamily="34" charset="0"/>
              </a:rPr>
              <a:t> (Poland), Isabel Aldir, Teresa Melo (Portugal), Mariana Mardarescu, Adrian </a:t>
            </a:r>
            <a:r>
              <a:rPr lang="en-GB" altLang="en-US" sz="1000" dirty="0">
                <a:latin typeface="Calibri" panose="020F0502020204030204" pitchFamily="34" charset="0"/>
              </a:rPr>
              <a:t>Streinu-Cercel </a:t>
            </a:r>
            <a:r>
              <a:rPr lang="en-GB" altLang="en-US" sz="1000" dirty="0" smtClean="0">
                <a:latin typeface="Calibri" panose="020F0502020204030204" pitchFamily="34" charset="0"/>
              </a:rPr>
              <a:t>(Romania), Danijela Simic, Sladjana Baros (Serbia), </a:t>
            </a:r>
            <a:r>
              <a:rPr lang="fi-FI" altLang="en-US" sz="1000" dirty="0">
                <a:latin typeface="Calibri" panose="020F0502020204030204" pitchFamily="34" charset="0"/>
              </a:rPr>
              <a:t>Jan </a:t>
            </a:r>
            <a:r>
              <a:rPr lang="fi-FI" altLang="en-US" sz="1000" dirty="0" smtClean="0">
                <a:latin typeface="Calibri" panose="020F0502020204030204" pitchFamily="34" charset="0"/>
              </a:rPr>
              <a:t>Mikas, Peter Truska, Helena Hudecová, </a:t>
            </a:r>
            <a:r>
              <a:rPr lang="en-GB" altLang="en-US" sz="1000" dirty="0" smtClean="0">
                <a:latin typeface="Calibri" panose="020F0502020204030204" pitchFamily="34" charset="0"/>
              </a:rPr>
              <a:t>(Slovakia), Irena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Klavs</a:t>
            </a:r>
            <a:r>
              <a:rPr lang="en-GB" altLang="en-US" sz="1000" dirty="0">
                <a:latin typeface="Calibri" panose="020F0502020204030204" pitchFamily="34" charset="0"/>
              </a:rPr>
              <a:t>, Janez Tomažič </a:t>
            </a:r>
            <a:r>
              <a:rPr lang="en-GB" altLang="en-US" sz="1000" dirty="0" smtClean="0">
                <a:latin typeface="Calibri" panose="020F0502020204030204" pitchFamily="34" charset="0"/>
              </a:rPr>
              <a:t>(Slovenia), </a:t>
            </a:r>
            <a:r>
              <a:rPr lang="en-GB" altLang="en-US" sz="1000" dirty="0" err="1">
                <a:latin typeface="Calibri" panose="020F0502020204030204" pitchFamily="34" charset="0"/>
              </a:rPr>
              <a:t>Begona</a:t>
            </a:r>
            <a:r>
              <a:rPr lang="en-GB" altLang="en-US" sz="1000" dirty="0">
                <a:latin typeface="Calibri" panose="020F0502020204030204" pitchFamily="34" charset="0"/>
              </a:rPr>
              <a:t> Rodriquez Ortiz de </a:t>
            </a:r>
            <a:r>
              <a:rPr lang="en-GB" altLang="en-US" sz="1000" dirty="0" smtClean="0">
                <a:latin typeface="Calibri" panose="020F0502020204030204" pitchFamily="34" charset="0"/>
              </a:rPr>
              <a:t>Salazar (</a:t>
            </a:r>
            <a:r>
              <a:rPr lang="en-GB" altLang="en-US" sz="1000" dirty="0">
                <a:latin typeface="Calibri" panose="020F0502020204030204" pitchFamily="34" charset="0"/>
              </a:rPr>
              <a:t>Spain</a:t>
            </a:r>
            <a:r>
              <a:rPr lang="en-GB" altLang="en-US" sz="1000" dirty="0" smtClean="0">
                <a:latin typeface="Calibri" panose="020F0502020204030204" pitchFamily="34" charset="0"/>
              </a:rPr>
              <a:t>), </a:t>
            </a:r>
            <a:r>
              <a:rPr lang="en-GB" altLang="en-US" sz="1000" dirty="0">
                <a:latin typeface="Calibri" panose="020F0502020204030204" pitchFamily="34" charset="0"/>
              </a:rPr>
              <a:t>Louise </a:t>
            </a:r>
            <a:r>
              <a:rPr lang="en-GB" altLang="en-US" sz="1000" dirty="0" smtClean="0">
                <a:latin typeface="Calibri" panose="020F0502020204030204" pitchFamily="34" charset="0"/>
              </a:rPr>
              <a:t>Mannheimer, Gabriella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Hok</a:t>
            </a:r>
            <a:r>
              <a:rPr lang="en-GB" altLang="en-US" sz="1000" dirty="0" smtClean="0">
                <a:latin typeface="Calibri" panose="020F0502020204030204" pitchFamily="34" charset="0"/>
              </a:rPr>
              <a:t>, (Sweden), </a:t>
            </a:r>
            <a:r>
              <a:rPr lang="de-DE" altLang="en-US" sz="1000" dirty="0">
                <a:latin typeface="Calibri" panose="020F0502020204030204" pitchFamily="34" charset="0"/>
              </a:rPr>
              <a:t>Axel J. </a:t>
            </a:r>
            <a:r>
              <a:rPr lang="de-DE" altLang="en-US" sz="1000" dirty="0" smtClean="0">
                <a:latin typeface="Calibri" panose="020F0502020204030204" pitchFamily="34" charset="0"/>
              </a:rPr>
              <a:t>Schmidt, Sabine Basler </a:t>
            </a:r>
            <a:r>
              <a:rPr lang="en-GB" altLang="en-US" sz="1000" dirty="0" smtClean="0">
                <a:latin typeface="Calibri" panose="020F0502020204030204" pitchFamily="34" charset="0"/>
              </a:rPr>
              <a:t>(Switzerland), </a:t>
            </a:r>
            <a:r>
              <a:rPr lang="en-GB" altLang="en-US" sz="1000" dirty="0" err="1">
                <a:latin typeface="Calibri" panose="020F0502020204030204" pitchFamily="34" charset="0"/>
              </a:rPr>
              <a:t>Zukhra</a:t>
            </a:r>
            <a:r>
              <a:rPr lang="en-GB" altLang="en-US" sz="1000" dirty="0">
                <a:latin typeface="Calibri" panose="020F0502020204030204" pitchFamily="34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Nurlaminova</a:t>
            </a:r>
            <a:r>
              <a:rPr lang="en-GB" altLang="en-US" sz="1000" dirty="0" smtClean="0">
                <a:latin typeface="Calibri" panose="020F0502020204030204" pitchFamily="34" charset="0"/>
              </a:rPr>
              <a:t>,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Sayfuddin</a:t>
            </a:r>
            <a:r>
              <a:rPr lang="en-GB" altLang="en-US" sz="1000" dirty="0" smtClean="0">
                <a:latin typeface="Calibri" panose="020F0502020204030204" pitchFamily="34" charset="0"/>
              </a:rPr>
              <a:t> Karimov,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Dilshod</a:t>
            </a:r>
            <a:r>
              <a:rPr lang="en-GB" altLang="en-US" sz="1000" dirty="0" smtClean="0">
                <a:latin typeface="Calibri" panose="020F0502020204030204" pitchFamily="34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Sayburhonov</a:t>
            </a:r>
            <a:r>
              <a:rPr lang="en-GB" altLang="en-US" sz="1000" dirty="0" smtClean="0">
                <a:latin typeface="Calibri" panose="020F0502020204030204" pitchFamily="34" charset="0"/>
              </a:rPr>
              <a:t> (Tajikistan), </a:t>
            </a:r>
            <a:r>
              <a:rPr lang="en-GB" altLang="en-US" sz="1000" dirty="0">
                <a:latin typeface="Calibri" panose="020F0502020204030204" pitchFamily="34" charset="0"/>
              </a:rPr>
              <a:t>Emel Özdemir </a:t>
            </a:r>
            <a:r>
              <a:rPr lang="en-GB" altLang="en-US" sz="1000" dirty="0" smtClean="0">
                <a:latin typeface="Calibri" panose="020F0502020204030204" pitchFamily="34" charset="0"/>
              </a:rPr>
              <a:t>Şahin (</a:t>
            </a:r>
            <a:r>
              <a:rPr lang="en-GB" altLang="en-US" sz="1000" dirty="0">
                <a:latin typeface="Calibri" panose="020F0502020204030204" pitchFamily="34" charset="0"/>
              </a:rPr>
              <a:t>Turkey</a:t>
            </a:r>
            <a:r>
              <a:rPr lang="en-GB" altLang="en-US" sz="1000" dirty="0" smtClean="0">
                <a:latin typeface="Calibri" panose="020F0502020204030204" pitchFamily="34" charset="0"/>
              </a:rPr>
              <a:t>), Valerie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Delpech</a:t>
            </a:r>
            <a:r>
              <a:rPr lang="en-GB" altLang="en-US" sz="1000" dirty="0" smtClean="0">
                <a:latin typeface="Calibri" panose="020F0502020204030204" pitchFamily="34" charset="0"/>
              </a:rPr>
              <a:t> (United Kingdom), Igor Kuzin (Ukraine) and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Zulfiya</a:t>
            </a:r>
            <a:r>
              <a:rPr lang="en-GB" altLang="en-US" sz="1000" dirty="0" smtClean="0">
                <a:latin typeface="Calibri" panose="020F0502020204030204" pitchFamily="34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Abdurakhimova</a:t>
            </a:r>
            <a:r>
              <a:rPr lang="en-GB" altLang="en-US" sz="1000" dirty="0" smtClean="0">
                <a:latin typeface="Calibri" panose="020F0502020204030204" pitchFamily="34" charset="0"/>
              </a:rPr>
              <a:t> (Uzbekistan).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GB" altLang="en-US" sz="2000" dirty="0" smtClean="0">
                <a:latin typeface="Calibri" panose="020F0502020204030204" pitchFamily="34" charset="0"/>
              </a:rPr>
              <a:t>HIV Surveillance focal points in the EU/EEA</a:t>
            </a:r>
          </a:p>
          <a:p>
            <a:pPr marL="444500" lvl="1" indent="0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Daniela Schmid, Alexander Spina (Austria), Andre Sasse (Belgium), Tonka Varleva (Bulgaria), Tatjana Nemeth Blazic (Croatia); Maria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Koliou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(Cyprus), Marek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Maly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(Czech Republic); Susan Cowan (Denmark), Kristi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Ruutel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(Estonia), Kirsi Liitsola (Finland), Florence Lot (France), Barbara Gunsenheimer-Bartmeyer (Germany), Georgios Nikolopoulos and Dimitra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Paraskeva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(Greece), Maria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Dudas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(Hungary), Gudrun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Sigmundsdottir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Haraldur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(Iceland), Kate O</a:t>
            </a:r>
            <a:r>
              <a:rPr lang="en-US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Donnell and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Derval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Igoe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(Ireland), Barbara Suligoi (Italy),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Šarlote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Konova (Latvia), Saulius Čaplinskas and Irma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Čaplinskienė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(Lithuania), : Jean-Claude Schmit (Luxembourg), Jackie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Maistre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Melillo and Tanya Melillo (Malta), Eline Op de Coul (Netherlands), Hans Blystad (Norway), Magdalena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Rosinska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(Poland), Helena Cortes Martins (Portugal), Mariana Mardarescu (Romania), Peter Truska (Slovakia), Irena Klavs (Slovenia), </a:t>
            </a:r>
            <a:r>
              <a:rPr lang="en-GB" alt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Asuncion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Diaz (</a:t>
            </a:r>
            <a:r>
              <a:rPr lang="en-GB" alt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Maria Axelsson (Sweden), Valerie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Delpech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(United Kingdom).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 smtClean="0">
                <a:latin typeface="Calibri" panose="020F0502020204030204" pitchFamily="34" charset="0"/>
              </a:rPr>
              <a:t>EuroCoord</a:t>
            </a:r>
            <a:r>
              <a:rPr lang="en-GB" altLang="en-US" sz="2000" dirty="0" smtClean="0">
                <a:latin typeface="Calibri" panose="020F0502020204030204" pitchFamily="34" charset="0"/>
              </a:rPr>
              <a:t>/ECDC project collaborators</a:t>
            </a:r>
          </a:p>
          <a:p>
            <a:pPr marL="444500" lvl="1" indent="0">
              <a:buNone/>
            </a:pP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Daniela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Schmid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, Alexander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Spina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, Robert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Zangerle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(Austria), </a:t>
            </a:r>
            <a:r>
              <a:rPr lang="en-GB" altLang="en-US" sz="1000" dirty="0" smtClean="0">
                <a:latin typeface="Calibri" panose="020F0502020204030204" pitchFamily="34" charset="0"/>
              </a:rPr>
              <a:t>Andre Sasse, Dominique Van Beckhoven (Belgium), Susan Cowan, Niels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Obel</a:t>
            </a:r>
            <a:r>
              <a:rPr lang="en-GB" altLang="en-US" sz="1000" dirty="0" smtClean="0">
                <a:latin typeface="Calibri" panose="020F0502020204030204" pitchFamily="34" charset="0"/>
              </a:rPr>
              <a:t> (Denmark), Florence Lot, Francoise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Cazein</a:t>
            </a:r>
            <a:r>
              <a:rPr lang="en-GB" altLang="en-US" sz="1000" dirty="0" smtClean="0">
                <a:latin typeface="Calibri" panose="020F0502020204030204" pitchFamily="34" charset="0"/>
              </a:rPr>
              <a:t>, </a:t>
            </a:r>
            <a:r>
              <a:rPr lang="en-GB" sz="1000" dirty="0" smtClean="0">
                <a:latin typeface="Calibri" panose="020F0502020204030204" pitchFamily="34" charset="0"/>
              </a:rPr>
              <a:t>Dominique </a:t>
            </a:r>
            <a:r>
              <a:rPr lang="en-GB" sz="1000" dirty="0" err="1" smtClean="0">
                <a:latin typeface="Calibri" panose="020F0502020204030204" pitchFamily="34" charset="0"/>
              </a:rPr>
              <a:t>Costagliola</a:t>
            </a:r>
            <a:r>
              <a:rPr lang="en-GB" sz="1000" dirty="0" smtClean="0">
                <a:latin typeface="Calibri" panose="020F0502020204030204" pitchFamily="34" charset="0"/>
              </a:rPr>
              <a:t>, Virginie Supervie (France), Barbara </a:t>
            </a:r>
            <a:r>
              <a:rPr lang="en-GB" sz="1000" dirty="0" err="1" smtClean="0">
                <a:latin typeface="Calibri" panose="020F0502020204030204" pitchFamily="34" charset="0"/>
              </a:rPr>
              <a:t>Gunsenheimer-Bartmeyer</a:t>
            </a:r>
            <a:r>
              <a:rPr lang="en-GB" sz="1000" dirty="0" smtClean="0">
                <a:latin typeface="Calibri" panose="020F0502020204030204" pitchFamily="34" charset="0"/>
              </a:rPr>
              <a:t> (Germany), Georgios </a:t>
            </a:r>
            <a:r>
              <a:rPr lang="en-GB" sz="1000" dirty="0" err="1" smtClean="0">
                <a:latin typeface="Calibri" panose="020F0502020204030204" pitchFamily="34" charset="0"/>
              </a:rPr>
              <a:t>Nikolopoulos</a:t>
            </a:r>
            <a:r>
              <a:rPr lang="en-GB" sz="1000" dirty="0" smtClean="0">
                <a:latin typeface="Calibri" panose="020F0502020204030204" pitchFamily="34" charset="0"/>
              </a:rPr>
              <a:t>, Giota </a:t>
            </a:r>
            <a:r>
              <a:rPr lang="en-GB" sz="1000" dirty="0" err="1" smtClean="0">
                <a:latin typeface="Calibri" panose="020F0502020204030204" pitchFamily="34" charset="0"/>
              </a:rPr>
              <a:t>Touloumi</a:t>
            </a:r>
            <a:r>
              <a:rPr lang="en-GB" sz="1000" dirty="0" smtClean="0">
                <a:latin typeface="Calibri" panose="020F0502020204030204" pitchFamily="34" charset="0"/>
              </a:rPr>
              <a:t> (Greece), Barbara </a:t>
            </a:r>
            <a:r>
              <a:rPr lang="en-GB" sz="1000" dirty="0" err="1" smtClean="0">
                <a:latin typeface="Calibri" panose="020F0502020204030204" pitchFamily="34" charset="0"/>
              </a:rPr>
              <a:t>Suligoi</a:t>
            </a:r>
            <a:r>
              <a:rPr lang="en-GB" sz="1000" dirty="0" smtClean="0">
                <a:latin typeface="Calibri" panose="020F0502020204030204" pitchFamily="34" charset="0"/>
              </a:rPr>
              <a:t>, </a:t>
            </a:r>
            <a:r>
              <a:rPr lang="it-IT" sz="1000" dirty="0" smtClean="0">
                <a:latin typeface="Calibri" panose="020F0502020204030204" pitchFamily="34" charset="0"/>
              </a:rPr>
              <a:t>Antonella d’ Arminio Monforte, Enrico Girardi (Italy), </a:t>
            </a:r>
            <a:r>
              <a:rPr lang="en-GB" sz="1000" dirty="0" smtClean="0">
                <a:latin typeface="Calibri" panose="020F0502020204030204" pitchFamily="34" charset="0"/>
              </a:rPr>
              <a:t>Eline Op de Coul, Peter Reiss, </a:t>
            </a:r>
            <a:r>
              <a:rPr lang="en-GB" sz="1000" dirty="0" err="1" smtClean="0">
                <a:latin typeface="Calibri" panose="020F0502020204030204" pitchFamily="34" charset="0"/>
              </a:rPr>
              <a:t>Ard</a:t>
            </a:r>
            <a:r>
              <a:rPr lang="en-GB" sz="1000" dirty="0" smtClean="0">
                <a:latin typeface="Calibri" panose="020F0502020204030204" pitchFamily="34" charset="0"/>
              </a:rPr>
              <a:t> van Sighem (Netherlands), Mercedes </a:t>
            </a:r>
            <a:r>
              <a:rPr lang="en-GB" sz="1000" dirty="0" err="1" smtClean="0">
                <a:latin typeface="Calibri" panose="020F0502020204030204" pitchFamily="34" charset="0"/>
              </a:rPr>
              <a:t>Diez</a:t>
            </a:r>
            <a:r>
              <a:rPr lang="en-GB" sz="1000" dirty="0" smtClean="0">
                <a:latin typeface="Calibri" panose="020F0502020204030204" pitchFamily="34" charset="0"/>
              </a:rPr>
              <a:t>, Asuncion Diaz, Julia Del </a:t>
            </a:r>
            <a:r>
              <a:rPr lang="en-GB" sz="1000" dirty="0" err="1" smtClean="0">
                <a:latin typeface="Calibri" panose="020F0502020204030204" pitchFamily="34" charset="0"/>
              </a:rPr>
              <a:t>Amo</a:t>
            </a:r>
            <a:r>
              <a:rPr lang="en-GB" sz="1000" dirty="0" smtClean="0">
                <a:latin typeface="Calibri" panose="020F0502020204030204" pitchFamily="34" charset="0"/>
              </a:rPr>
              <a:t> (Spain), Maria </a:t>
            </a:r>
            <a:r>
              <a:rPr lang="en-GB" sz="1000" dirty="0" err="1" smtClean="0">
                <a:latin typeface="Calibri" panose="020F0502020204030204" pitchFamily="34" charset="0"/>
              </a:rPr>
              <a:t>Axelsson</a:t>
            </a:r>
            <a:r>
              <a:rPr lang="en-GB" sz="1000" dirty="0" smtClean="0">
                <a:latin typeface="Calibri" panose="020F0502020204030204" pitchFamily="34" charset="0"/>
              </a:rPr>
              <a:t>, Anders S</a:t>
            </a:r>
            <a:r>
              <a:rPr lang="az-Cyrl-AZ" sz="1000" dirty="0" smtClean="0">
                <a:latin typeface="Calibri" panose="020F0502020204030204" pitchFamily="34" charset="0"/>
              </a:rPr>
              <a:t>ӧ</a:t>
            </a:r>
            <a:r>
              <a:rPr lang="en-GB" sz="1000" dirty="0" err="1" smtClean="0">
                <a:latin typeface="Calibri" panose="020F0502020204030204" pitchFamily="34" charset="0"/>
              </a:rPr>
              <a:t>nnerborg</a:t>
            </a:r>
            <a:r>
              <a:rPr lang="en-GB" sz="1000" dirty="0" smtClean="0">
                <a:latin typeface="Calibri" panose="020F0502020204030204" pitchFamily="34" charset="0"/>
              </a:rPr>
              <a:t> (Sweden), Valerie </a:t>
            </a:r>
            <a:r>
              <a:rPr lang="en-GB" sz="1000" dirty="0" err="1" smtClean="0">
                <a:latin typeface="Calibri" panose="020F0502020204030204" pitchFamily="34" charset="0"/>
              </a:rPr>
              <a:t>Delpech</a:t>
            </a:r>
            <a:r>
              <a:rPr lang="en-GB" sz="1000" dirty="0" smtClean="0">
                <a:latin typeface="Calibri" panose="020F0502020204030204" pitchFamily="34" charset="0"/>
              </a:rPr>
              <a:t>, Sara </a:t>
            </a:r>
            <a:r>
              <a:rPr lang="en-GB" sz="1000" dirty="0" err="1" smtClean="0">
                <a:latin typeface="Calibri" panose="020F0502020204030204" pitchFamily="34" charset="0"/>
              </a:rPr>
              <a:t>Croxford</a:t>
            </a:r>
            <a:r>
              <a:rPr lang="en-GB" sz="1000" dirty="0" smtClean="0">
                <a:latin typeface="Calibri" panose="020F0502020204030204" pitchFamily="34" charset="0"/>
              </a:rPr>
              <a:t>, Caroline Sabin (United Kingdom)</a:t>
            </a:r>
          </a:p>
          <a:p>
            <a:pPr marL="44450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444500" lvl="1" indent="0">
              <a:buNone/>
            </a:pPr>
            <a:endParaRPr lang="it-IT" sz="1000" dirty="0">
              <a:latin typeface="Calibri" panose="020F0502020204030204" pitchFamily="34" charset="0"/>
            </a:endParaRPr>
          </a:p>
          <a:p>
            <a:pPr marL="444500" lvl="1" indent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marL="444500" lvl="1" indent="0">
              <a:buFontTx/>
              <a:buNone/>
            </a:pPr>
            <a:endParaRPr lang="en-GB" altLang="en-US" sz="1000" dirty="0">
              <a:latin typeface="Calibri" panose="020F0502020204030204" pitchFamily="34" charset="0"/>
            </a:endParaRPr>
          </a:p>
          <a:p>
            <a:pPr marL="444500" lvl="1" indent="0">
              <a:buFontTx/>
              <a:buNone/>
            </a:pPr>
            <a:endParaRPr lang="en-GB" altLang="en-US" sz="1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en-US" dirty="0" smtClean="0">
              <a:latin typeface="Calibri" panose="020F0502020204030204" pitchFamily="34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GB" altLang="en-US" sz="3600" dirty="0" smtClean="0">
                <a:latin typeface="Calibri" panose="020F0502020204030204" pitchFamily="34" charset="0"/>
              </a:rPr>
              <a:t>Thank you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GB" altLang="en-US" sz="1400" dirty="0" smtClean="0">
              <a:latin typeface="Calibri" panose="020F0502020204030204" pitchFamily="34" charset="0"/>
            </a:endParaRPr>
          </a:p>
          <a:p>
            <a:pPr algn="ctr">
              <a:spcAft>
                <a:spcPts val="300"/>
              </a:spcAft>
              <a:defRPr/>
            </a:pPr>
            <a:r>
              <a:rPr lang="en-GB" altLang="en-US" sz="1600" dirty="0">
                <a:latin typeface="Calibri" panose="020F0502020204030204" pitchFamily="34" charset="0"/>
              </a:rPr>
              <a:t>Anastasia Pharris</a:t>
            </a:r>
          </a:p>
          <a:p>
            <a:pPr algn="ctr">
              <a:spcAft>
                <a:spcPts val="300"/>
              </a:spcAft>
              <a:defRPr/>
            </a:pPr>
            <a:r>
              <a:rPr lang="en-GB" altLang="en-US" sz="1600" dirty="0">
                <a:latin typeface="Calibri" panose="020F0502020204030204" pitchFamily="34" charset="0"/>
              </a:rPr>
              <a:t>Andrew Amato</a:t>
            </a:r>
          </a:p>
          <a:p>
            <a:pPr algn="ctr">
              <a:spcAft>
                <a:spcPts val="300"/>
              </a:spcAft>
              <a:defRPr/>
            </a:pPr>
            <a:r>
              <a:rPr lang="en-GB" altLang="en-US" sz="1600" dirty="0" smtClean="0">
                <a:latin typeface="Calibri" panose="020F0502020204030204" pitchFamily="34" charset="0"/>
              </a:rPr>
              <a:t>Rosalie Hayes</a:t>
            </a:r>
          </a:p>
          <a:p>
            <a:pPr algn="ctr">
              <a:spcAft>
                <a:spcPts val="300"/>
              </a:spcAft>
              <a:defRPr/>
            </a:pPr>
            <a:r>
              <a:rPr lang="en-GB" altLang="en-US" sz="1600" dirty="0" smtClean="0">
                <a:latin typeface="Calibri" panose="020F0502020204030204" pitchFamily="34" charset="0"/>
              </a:rPr>
              <a:t>Yusef Azad</a:t>
            </a:r>
          </a:p>
          <a:p>
            <a:pPr algn="ctr">
              <a:spcAft>
                <a:spcPts val="300"/>
              </a:spcAft>
              <a:defRPr/>
            </a:pPr>
            <a:r>
              <a:rPr lang="en-GB" altLang="en-US" sz="1600" dirty="0" smtClean="0">
                <a:latin typeface="Calibri" panose="020F0502020204030204" pitchFamily="34" charset="0"/>
              </a:rPr>
              <a:t>Alison Brown</a:t>
            </a:r>
          </a:p>
          <a:p>
            <a:pPr algn="ctr">
              <a:spcAft>
                <a:spcPts val="300"/>
              </a:spcAft>
              <a:defRPr/>
            </a:pPr>
            <a:r>
              <a:rPr lang="en-GB" altLang="en-US" sz="1600" dirty="0" smtClean="0">
                <a:latin typeface="Calibri" panose="020F0502020204030204" pitchFamily="34" charset="0"/>
              </a:rPr>
              <a:t>Valerie </a:t>
            </a:r>
            <a:r>
              <a:rPr lang="en-GB" altLang="en-US" sz="1600" dirty="0" err="1" smtClean="0">
                <a:latin typeface="Calibri" panose="020F0502020204030204" pitchFamily="34" charset="0"/>
              </a:rPr>
              <a:t>Delpech</a:t>
            </a:r>
            <a:endParaRPr lang="en-GB" altLang="en-US" sz="1600" dirty="0" smtClean="0">
              <a:latin typeface="Calibri" panose="020F0502020204030204" pitchFamily="34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GB" altLang="en-US" sz="1800" dirty="0" smtClean="0">
              <a:latin typeface="Calibri" panose="020F0502020204030204" pitchFamily="34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GB" altLang="en-US" sz="1600" u="sng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teymur.noori@ecdc.europa.eu</a:t>
            </a:r>
          </a:p>
        </p:txBody>
      </p:sp>
    </p:spTree>
    <p:extLst>
      <p:ext uri="{BB962C8B-B14F-4D97-AF65-F5344CB8AC3E}">
        <p14:creationId xmlns:p14="http://schemas.microsoft.com/office/powerpoint/2010/main" val="53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TextShape 1"/>
          <p:cNvSpPr txBox="1"/>
          <p:nvPr/>
        </p:nvSpPr>
        <p:spPr>
          <a:xfrm>
            <a:off x="324000" y="142920"/>
            <a:ext cx="8229240" cy="821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6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664" name="TextShape 2"/>
          <p:cNvSpPr txBox="1"/>
          <p:nvPr/>
        </p:nvSpPr>
        <p:spPr>
          <a:xfrm>
            <a:off x="324000" y="1158120"/>
            <a:ext cx="8526240" cy="508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70000" indent="-269640">
              <a:spcAft>
                <a:spcPts val="600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Show progress toward achieving the global 90-90-90 treatment targets in Europe and Central Asia</a:t>
            </a:r>
          </a:p>
          <a:p>
            <a:pPr marL="270000" indent="-269640">
              <a:spcAft>
                <a:spcPts val="600"/>
              </a:spcAft>
              <a:buClr>
                <a:srgbClr val="000000"/>
              </a:buClr>
              <a:buFont typeface="Wingdings" charset="2"/>
              <a:buChar char=""/>
            </a:pPr>
            <a:endParaRPr lang="en-US" sz="5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270000" indent="-269640">
              <a:spcAft>
                <a:spcPts val="600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Highlight the inequalities along the continuum in our region by focusing on the variation:</a:t>
            </a:r>
          </a:p>
          <a:p>
            <a:pPr marL="914760" lvl="1" indent="-457200">
              <a:spcAft>
                <a:spcPts val="600"/>
              </a:spcAft>
              <a:buClr>
                <a:srgbClr val="000000"/>
              </a:buClr>
              <a:buFont typeface="Calibri" panose="020F0502020204030204" pitchFamily="34" charset="0"/>
              <a:buChar char="−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b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etween countries</a:t>
            </a:r>
          </a:p>
          <a:p>
            <a:pPr marL="914760" lvl="1" indent="-457200">
              <a:spcAft>
                <a:spcPts val="600"/>
              </a:spcAft>
              <a:buClr>
                <a:srgbClr val="000000"/>
              </a:buClr>
              <a:buFont typeface="Calibri" panose="020F0502020204030204" pitchFamily="34" charset="0"/>
              <a:buChar char="−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b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etween sub-regions</a:t>
            </a:r>
          </a:p>
          <a:p>
            <a:pPr marL="914760" lvl="1" indent="-457200">
              <a:spcAft>
                <a:spcPts val="600"/>
              </a:spcAft>
              <a:buClr>
                <a:srgbClr val="000000"/>
              </a:buClr>
              <a:buFont typeface="Calibri" panose="020F0502020204030204" pitchFamily="34" charset="0"/>
              <a:buChar char="−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w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ithin sub-regions</a:t>
            </a:r>
          </a:p>
          <a:p>
            <a:pPr marL="457560" lvl="1">
              <a:spcAft>
                <a:spcPts val="600"/>
              </a:spcAft>
              <a:buClr>
                <a:srgbClr val="000000"/>
              </a:buClr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spcAft>
                <a:spcPts val="499"/>
              </a:spcAft>
            </a:pPr>
            <a:endParaRPr lang="en-US" sz="2800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spcAft>
                <a:spcPts val="499"/>
              </a:spcAft>
            </a:pPr>
            <a:endParaRPr lang="en-US" sz="2800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spcAft>
                <a:spcPts val="499"/>
              </a:spcAft>
            </a:pPr>
            <a:endParaRPr lang="en-US" sz="2800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spcAft>
                <a:spcPts val="499"/>
              </a:spcAft>
            </a:pPr>
            <a:endParaRPr lang="en-US" sz="2800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spcAft>
                <a:spcPts val="499"/>
              </a:spcAft>
            </a:pPr>
            <a:endParaRPr lang="en-US" sz="2800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spcAft>
                <a:spcPts val="499"/>
              </a:spcAft>
            </a:pPr>
            <a:endParaRPr lang="en-US" sz="2800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359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7914063" cy="822325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&gt;160 000 persons were diagnosed with </a:t>
            </a:r>
            <a:r>
              <a:rPr lang="en-GB" dirty="0" smtClean="0">
                <a:latin typeface="Calibri" panose="020F0502020204030204" pitchFamily="34" charset="0"/>
              </a:rPr>
              <a:t>HIV in the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WHO European Region in 2016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8673" b="14568"/>
          <a:stretch/>
        </p:blipFill>
        <p:spPr>
          <a:xfrm>
            <a:off x="822960" y="1004432"/>
            <a:ext cx="7939498" cy="5286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380" y="6476497"/>
            <a:ext cx="62371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ECDC/WHO (2017). HIV/AIDS Surveillance in Europe 2017– 2016 data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6242859" y="2951018"/>
            <a:ext cx="1346661" cy="1321724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East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 128,000 cases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388228" y="5008022"/>
            <a:ext cx="1346661" cy="1321724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 5,800 cases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817124" y="3813488"/>
            <a:ext cx="1346661" cy="132172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 26,000 cases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1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>
                <a:latin typeface="Calibri" panose="020F0502020204030204" pitchFamily="34" charset="0"/>
              </a:rPr>
              <a:t>Data availability on the continuum of </a:t>
            </a:r>
            <a:r>
              <a:rPr lang="en-GB" altLang="en-US" sz="3200" dirty="0" smtClean="0">
                <a:latin typeface="Calibri" panose="020F0502020204030204" pitchFamily="34" charset="0"/>
              </a:rPr>
              <a:t>care</a:t>
            </a:r>
            <a:r>
              <a:rPr lang="en-GB" altLang="en-US" dirty="0" smtClean="0">
                <a:latin typeface="Calibri" panose="020F0502020204030204" pitchFamily="34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</a:rPr>
            </a:br>
            <a:r>
              <a:rPr lang="en-GB" altLang="en-US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2014</a:t>
            </a:r>
            <a:r>
              <a:rPr lang="en-GB" alt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GB" alt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n=40); </a:t>
            </a: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2016</a:t>
            </a:r>
            <a:r>
              <a:rPr lang="en-GB" alt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(n=44</a:t>
            </a:r>
            <a:r>
              <a:rPr lang="en-GB" alt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); </a:t>
            </a:r>
            <a:r>
              <a:rPr lang="en-GB" altLang="en-US" sz="2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2018</a:t>
            </a: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(n=43)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425906"/>
              </p:ext>
            </p:extLst>
          </p:nvPr>
        </p:nvGraphicFramePr>
        <p:xfrm>
          <a:off x="116379" y="1215392"/>
          <a:ext cx="8728363" cy="503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7490766" y="1221334"/>
            <a:ext cx="1580606" cy="1188234"/>
          </a:xfrm>
          <a:prstGeom prst="roundRect">
            <a:avLst/>
          </a:prstGeom>
          <a:noFill/>
          <a:ln w="5715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romoting 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collaboration between clinical, public health and community bodies 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24" y="1502716"/>
            <a:ext cx="987339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84013" y="1966788"/>
            <a:ext cx="1154139" cy="4283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356" y="1963360"/>
            <a:ext cx="1358537" cy="4283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5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9" y="2657632"/>
            <a:ext cx="5622912" cy="2742884"/>
          </a:xfrm>
        </p:spPr>
      </p:pic>
      <p:sp>
        <p:nvSpPr>
          <p:cNvPr id="5" name="TextBox 4"/>
          <p:cNvSpPr txBox="1"/>
          <p:nvPr/>
        </p:nvSpPr>
        <p:spPr>
          <a:xfrm>
            <a:off x="292608" y="2492774"/>
            <a:ext cx="1947539" cy="30725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2615" y="2492774"/>
            <a:ext cx="1947539" cy="30725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2622" y="2492773"/>
            <a:ext cx="1947539" cy="30725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</a:rPr>
              <a:t>Fast Track Targets by 2020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675653"/>
            <a:ext cx="1947539" cy="26161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73%</a:t>
            </a:r>
          </a:p>
          <a:p>
            <a:pPr algn="ctr"/>
            <a:endParaRPr lang="en-GB" sz="1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of all people living with HIV </a:t>
            </a:r>
          </a:p>
          <a:p>
            <a:pPr algn="ctr"/>
            <a:endParaRPr lang="en-GB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397" y="3889248"/>
            <a:ext cx="36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=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832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1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9728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2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8624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3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9441" y="1743455"/>
            <a:ext cx="201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Overall target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6658" y="4561154"/>
            <a:ext cx="18652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iagnosed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ART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832" y="4561155"/>
            <a:ext cx="15187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iving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DIAGNOSED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7333" y="4533110"/>
            <a:ext cx="1816594" cy="1000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 ART </a:t>
            </a:r>
          </a:p>
          <a:p>
            <a:pPr algn="ctr"/>
            <a:endParaRPr lang="en-GB" sz="7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9" y="2657632"/>
            <a:ext cx="5622912" cy="2742884"/>
          </a:xfrm>
        </p:spPr>
      </p:pic>
      <p:sp>
        <p:nvSpPr>
          <p:cNvPr id="5" name="TextBox 4"/>
          <p:cNvSpPr txBox="1"/>
          <p:nvPr/>
        </p:nvSpPr>
        <p:spPr>
          <a:xfrm>
            <a:off x="292608" y="2492774"/>
            <a:ext cx="1947539" cy="30725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</a:rPr>
              <a:t>Fast Track Targets by 2020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675653"/>
            <a:ext cx="1947539" cy="261610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73%</a:t>
            </a:r>
          </a:p>
          <a:p>
            <a:pPr algn="ctr"/>
            <a:endParaRPr lang="en-GB" sz="1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of all people living with HIV </a:t>
            </a:r>
          </a:p>
          <a:p>
            <a:pPr algn="ctr"/>
            <a:endParaRPr lang="en-GB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397" y="3889248"/>
            <a:ext cx="36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=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832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1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9728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2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8624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3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6658" y="4561154"/>
            <a:ext cx="18652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iagnosed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ART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832" y="4561155"/>
            <a:ext cx="15187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iving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DIAGNOSED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7333" y="4533110"/>
            <a:ext cx="1816594" cy="1000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 ART </a:t>
            </a:r>
          </a:p>
          <a:p>
            <a:pPr algn="ctr"/>
            <a:endParaRPr lang="en-GB" sz="7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9441" y="1743455"/>
            <a:ext cx="201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Overall target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alibri" panose="020F0502020204030204" pitchFamily="34" charset="0"/>
              </a:rPr>
              <a:t>Progress toward achieving the </a:t>
            </a:r>
            <a:r>
              <a:rPr lang="en-GB" sz="3600" dirty="0" smtClean="0">
                <a:latin typeface="Calibri" panose="020F0502020204030204" pitchFamily="34" charset="0"/>
              </a:rPr>
              <a:t>1</a:t>
            </a:r>
            <a:r>
              <a:rPr lang="en-GB" sz="3600" baseline="30000" dirty="0" smtClean="0">
                <a:latin typeface="Calibri" panose="020F0502020204030204" pitchFamily="34" charset="0"/>
              </a:rPr>
              <a:t>st</a:t>
            </a:r>
            <a:r>
              <a:rPr lang="en-GB" sz="3600" dirty="0" smtClean="0">
                <a:latin typeface="Calibri" panose="020F0502020204030204" pitchFamily="34" charset="0"/>
              </a:rPr>
              <a:t> 90</a:t>
            </a:r>
            <a:r>
              <a:rPr lang="en-GB" sz="3600" dirty="0">
                <a:latin typeface="Calibri" panose="020F0502020204030204" pitchFamily="34" charset="0"/>
              </a:rPr>
              <a:t>:</a:t>
            </a:r>
            <a:r>
              <a:rPr lang="en-GB" sz="3200" dirty="0">
                <a:latin typeface="Calibri" panose="020F0502020204030204" pitchFamily="34" charset="0"/>
              </a:rPr>
              <a:t/>
            </a:r>
            <a:br>
              <a:rPr lang="en-GB" sz="3200" dirty="0">
                <a:latin typeface="Calibri" panose="020F0502020204030204" pitchFamily="34" charset="0"/>
              </a:rPr>
            </a:br>
            <a:r>
              <a:rPr lang="en-GB" sz="24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n-GB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all PLHIV who know their status (</a:t>
            </a:r>
            <a:r>
              <a:rPr lang="en-GB" sz="24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n=39)</a:t>
            </a:r>
            <a:endParaRPr lang="en-GB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23849" y="1405599"/>
          <a:ext cx="8105255" cy="4820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762086" y="1925648"/>
            <a:ext cx="7556609" cy="100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762086" y="2301440"/>
            <a:ext cx="7556609" cy="150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ounded Rectangle 6"/>
          <p:cNvSpPr>
            <a:spLocks/>
          </p:cNvSpPr>
          <p:nvPr/>
        </p:nvSpPr>
        <p:spPr>
          <a:xfrm>
            <a:off x="7508711" y="1562356"/>
            <a:ext cx="1528446" cy="260077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90%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>
            <a:spLocks/>
          </p:cNvSpPr>
          <p:nvPr/>
        </p:nvSpPr>
        <p:spPr>
          <a:xfrm>
            <a:off x="7338583" y="2418100"/>
            <a:ext cx="1716552" cy="239339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average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409372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Latest available data reported, ranging from 2014-2017.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048603" y="1185355"/>
            <a:ext cx="1281794" cy="258311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Target reached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807820" y="1184234"/>
            <a:ext cx="1676401" cy="265538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Above regional average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961644" y="1184234"/>
            <a:ext cx="1676401" cy="2655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Below regional average</a:t>
            </a:r>
          </a:p>
        </p:txBody>
      </p:sp>
    </p:spTree>
    <p:extLst>
      <p:ext uri="{BB962C8B-B14F-4D97-AF65-F5344CB8AC3E}">
        <p14:creationId xmlns:p14="http://schemas.microsoft.com/office/powerpoint/2010/main" val="8080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 template PPT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ECDC_PowerPoint_Template_2009_rev_1_1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ECDC_PowerPoint_Template_2009_rev_1_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PowerPoint_Template_2009_rev_1_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DC_PowerPoint_Template_2009_rev_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Theme1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1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DC_PowerPoint_Template_2009_rev_1_1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7F6E69A-E17B-4CE5-A99E-477FC96C55C2}" vid="{A604A499-AD39-4436-83D0-FC2BBC58E31E}"/>
    </a:ext>
  </a:extLst>
</a:theme>
</file>

<file path=ppt/theme/theme21.xml><?xml version="1.0" encoding="utf-8"?>
<a:theme xmlns:a="http://schemas.openxmlformats.org/drawingml/2006/main" name="1_ECDC_PowerPoint_Template_2009_rev_1_4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ECDC_PowerPoint_Template_2009_rev_1_1">
  <a:themeElements>
    <a:clrScheme name="ECDC_PowerPoint_Template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1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MS PGothic" pitchFamily="34" charset="-128"/>
          </a:defRPr>
        </a:defPPr>
      </a:lstStyle>
    </a:lnDef>
  </a:objectDefaults>
  <a:extraClrSchemeLst>
    <a:extraClrScheme>
      <a:clrScheme name="ECDC_PowerPoint_Template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heme1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7F6E69A-E17B-4CE5-A99E-477FC96C55C2}" vid="{A604A499-AD39-4436-83D0-FC2BBC58E31E}"/>
    </a:ext>
  </a:extLst>
</a:theme>
</file>

<file path=ppt/theme/theme25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CDC_PowerPoint_Template_2009_rev_1_4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20809</TotalTime>
  <Words>2304</Words>
  <Application>Microsoft Office PowerPoint</Application>
  <PresentationFormat>On-screen Show (4:3)</PresentationFormat>
  <Paragraphs>319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36</vt:i4>
      </vt:variant>
    </vt:vector>
  </HeadingPairs>
  <TitlesOfParts>
    <vt:vector size="74" baseType="lpstr">
      <vt:lpstr>ＭＳ Ｐゴシック</vt:lpstr>
      <vt:lpstr>Arial</vt:lpstr>
      <vt:lpstr>Batang</vt:lpstr>
      <vt:lpstr>Calibri</vt:lpstr>
      <vt:lpstr>Calibri Light</vt:lpstr>
      <vt:lpstr>DejaVu Sans</vt:lpstr>
      <vt:lpstr>Raleway</vt:lpstr>
      <vt:lpstr>Roboto</vt:lpstr>
      <vt:lpstr>StarSymbol</vt:lpstr>
      <vt:lpstr>Symbol</vt:lpstr>
      <vt:lpstr>Tahoma</vt:lpstr>
      <vt:lpstr>Times New Roman</vt:lpstr>
      <vt:lpstr>Wingdings</vt:lpstr>
      <vt:lpstr>ECDC template PPT</vt:lpstr>
      <vt:lpstr>ECDC_PowerPoint_Template_2009_rev_1_1</vt:lpstr>
      <vt:lpstr>ECDC_PowerPoint_Templates_2009_rev_1_1</vt:lpstr>
      <vt:lpstr>1_ECDC_PowerPoint_Templates_2009_rev_1_1</vt:lpstr>
      <vt:lpstr>2_ECDC_PowerPoint_Templates_2009_rev_1_1</vt:lpstr>
      <vt:lpstr>ECDC_PowerPoint_Template_2009_rev_1_4</vt:lpstr>
      <vt:lpstr>3_ECDC_PowerPoint_Templates_2009_rev_1_1</vt:lpstr>
      <vt:lpstr>4_ECDC_PowerPoint_Templates_2009_rev_1_1</vt:lpstr>
      <vt:lpstr>5_ECDC_PowerPoint_Templates_2009_rev_1_1</vt:lpstr>
      <vt:lpstr>1_ECDC_PowerPoint_Template_2009_rev_1_1</vt:lpstr>
      <vt:lpstr>6_ECDC_PowerPoint_Templates_2009_rev_1_1</vt:lpstr>
      <vt:lpstr>7_ECDC_PowerPoint_Templates_2009_rev_1_1</vt:lpstr>
      <vt:lpstr>8_ECDC_PowerPoint_Templates_2009_rev_1_1</vt:lpstr>
      <vt:lpstr>6_Office Theme</vt:lpstr>
      <vt:lpstr>9_ECDC_PowerPoint_Templates_2009_rev_1_1</vt:lpstr>
      <vt:lpstr>ECDC_PowerPoint_Template_2009_rev_1_2</vt:lpstr>
      <vt:lpstr>10_ECDC_PowerPoint_Templates_2009_rev_1_1</vt:lpstr>
      <vt:lpstr>2_Theme1</vt:lpstr>
      <vt:lpstr>11_ECDC_PowerPoint_Templates_2009_rev_1_1</vt:lpstr>
      <vt:lpstr>7_ECDC_PowerPoint_Template_2017</vt:lpstr>
      <vt:lpstr>1_ECDC_PowerPoint_Template_2009_rev_1_4</vt:lpstr>
      <vt:lpstr>2_ECDC_PowerPoint_Template_2009_rev_1_1</vt:lpstr>
      <vt:lpstr>Theme1</vt:lpstr>
      <vt:lpstr>8_ECDC_PowerPoint_Template_2017</vt:lpstr>
      <vt:lpstr>AIDS 2016_Template</vt:lpstr>
      <vt:lpstr>Overview of the HIV continuum of care in Europe and Central Asia</vt:lpstr>
      <vt:lpstr>PowerPoint Presentation</vt:lpstr>
      <vt:lpstr>PowerPoint Presentation</vt:lpstr>
      <vt:lpstr>PowerPoint Presentation</vt:lpstr>
      <vt:lpstr>&gt;160 000 persons were diagnosed with HIV in the WHO European Region in 2016</vt:lpstr>
      <vt:lpstr>Data availability on the continuum of care 2014 (n=40); 2016 (n=44); 2018 (n=43)</vt:lpstr>
      <vt:lpstr>Fast Track Targets by 2020</vt:lpstr>
      <vt:lpstr>Fast Track Targets by 2020</vt:lpstr>
      <vt:lpstr>Progress toward achieving the 1st 90: 90% of all PLHIV who know their status (n=39)</vt:lpstr>
      <vt:lpstr>Progress toward achieving the 1st 90: Sub-regional variation: West, Centre, East</vt:lpstr>
      <vt:lpstr>Significant within sub-region variation in achieving the 1st 90 (diagnoses)</vt:lpstr>
      <vt:lpstr>Fast Track Targets by 2020</vt:lpstr>
      <vt:lpstr>Progress toward achieving the 2nd 90: 90% of those diagnosed on ART (n=40)</vt:lpstr>
      <vt:lpstr>Progress toward achieving the 2nd 90: Significant sub-regional variation: West, Centre, East</vt:lpstr>
      <vt:lpstr>Significant within sub-region variation in achieving the 2nd 90 (ART)</vt:lpstr>
      <vt:lpstr>Policies on ART initiation in European countries 2014 (n=49)</vt:lpstr>
      <vt:lpstr>Policies on ART initiation in European countries 2014 (n=49)</vt:lpstr>
      <vt:lpstr>Policies on ART initiation in European countries 2014 (n=49), 2016 (n=47)</vt:lpstr>
      <vt:lpstr>Policies on ART initiation in European countries 2014 (n=49), 2016 (n=47), 2018 (n=52)</vt:lpstr>
      <vt:lpstr>PowerPoint Presentation</vt:lpstr>
      <vt:lpstr>Fast Track Targets by 2020</vt:lpstr>
      <vt:lpstr>Progress toward achieving the 3rd 90: 90% of those on ART virally suppressed (n=35)</vt:lpstr>
      <vt:lpstr>Progress toward achieving the 3rd 90: Significant sub-regional variation: West, Centre, East</vt:lpstr>
      <vt:lpstr>Significant within sub-region variation in achieving the 3rd 90 (viral suppression)</vt:lpstr>
      <vt:lpstr>Fast Track Targets by 2020</vt:lpstr>
      <vt:lpstr>Progress toward achieving the overall target: 73% of all PLHIV virally suppressed (n=34)</vt:lpstr>
      <vt:lpstr>Progress toward achieving the overall 90-90-90 target: Significant sub-regional variation: West, Centre, East</vt:lpstr>
      <vt:lpstr>Significant within sub-region variation in achieving the overall 90-90-90 target (73% viral suppression of all PLHIV)</vt:lpstr>
      <vt:lpstr>Is community viral load/undiagnosed fraction impacting new HIV diagnoses in Europe and Central Asia?</vt:lpstr>
      <vt:lpstr>How close are we to reaching the 90-90-90 targets in Europe and Central Asia?</vt:lpstr>
      <vt:lpstr>How close are we to reaching the 90-90-90 targets in Europe and Central Asia?</vt:lpstr>
      <vt:lpstr>How close are we to reaching the 90-90-90 targets in Europe and Central Asia?</vt:lpstr>
      <vt:lpstr>How close are we to reaching the 90-90-90 targets in Europe and Central Asia?</vt:lpstr>
      <vt:lpstr>Conclusions</vt:lpstr>
      <vt:lpstr>Acknowledgements</vt:lpstr>
      <vt:lpstr>PowerPoint Presentation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ECDC Chlamydia Guidance 2015</dc:title>
  <dc:creator>Otilia Mardh</dc:creator>
  <cp:lastModifiedBy>Teymur Noori</cp:lastModifiedBy>
  <cp:revision>925</cp:revision>
  <cp:lastPrinted>2017-12-06T14:05:30Z</cp:lastPrinted>
  <dcterms:created xsi:type="dcterms:W3CDTF">2015-11-23T14:47:03Z</dcterms:created>
  <dcterms:modified xsi:type="dcterms:W3CDTF">2018-07-23T08:59:32Z</dcterms:modified>
</cp:coreProperties>
</file>